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9" r:id="rId4"/>
    <p:sldMasterId id="2147485161" r:id="rId5"/>
    <p:sldMasterId id="2147485400" r:id="rId6"/>
    <p:sldMasterId id="2147490902" r:id="rId7"/>
    <p:sldMasterId id="2147493137" r:id="rId8"/>
  </p:sldMasterIdLst>
  <p:notesMasterIdLst>
    <p:notesMasterId r:id="rId28"/>
  </p:notesMasterIdLst>
  <p:handoutMasterIdLst>
    <p:handoutMasterId r:id="rId29"/>
  </p:handoutMasterIdLst>
  <p:sldIdLst>
    <p:sldId id="943" r:id="rId9"/>
    <p:sldId id="944" r:id="rId10"/>
    <p:sldId id="935" r:id="rId11"/>
    <p:sldId id="945" r:id="rId12"/>
    <p:sldId id="946" r:id="rId13"/>
    <p:sldId id="947" r:id="rId14"/>
    <p:sldId id="938" r:id="rId15"/>
    <p:sldId id="939" r:id="rId16"/>
    <p:sldId id="941" r:id="rId17"/>
    <p:sldId id="932" r:id="rId18"/>
    <p:sldId id="937" r:id="rId19"/>
    <p:sldId id="949" r:id="rId20"/>
    <p:sldId id="936" r:id="rId21"/>
    <p:sldId id="929" r:id="rId22"/>
    <p:sldId id="930" r:id="rId23"/>
    <p:sldId id="926" r:id="rId24"/>
    <p:sldId id="942" r:id="rId25"/>
    <p:sldId id="933" r:id="rId26"/>
    <p:sldId id="948" r:id="rId27"/>
  </p:sldIdLst>
  <p:sldSz cx="9144000" cy="6858000" type="screen4x3"/>
  <p:notesSz cx="6858000" cy="9296400"/>
  <p:defaultTex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742">
          <p15:clr>
            <a:srgbClr val="A4A3A4"/>
          </p15:clr>
        </p15:guide>
        <p15:guide id="2" orient="horz" pos="3995">
          <p15:clr>
            <a:srgbClr val="A4A3A4"/>
          </p15:clr>
        </p15:guide>
        <p15:guide id="3" orient="horz" pos="4065">
          <p15:clr>
            <a:srgbClr val="A4A3A4"/>
          </p15:clr>
        </p15:guide>
        <p15:guide id="4" orient="horz" pos="2178">
          <p15:clr>
            <a:srgbClr val="A4A3A4"/>
          </p15:clr>
        </p15:guide>
        <p15:guide id="5" pos="5491">
          <p15:clr>
            <a:srgbClr val="A4A3A4"/>
          </p15:clr>
        </p15:guide>
        <p15:guide id="6" pos="316">
          <p15:clr>
            <a:srgbClr val="A4A3A4"/>
          </p15:clr>
        </p15:guide>
        <p15:guide id="7" pos="2874">
          <p15:clr>
            <a:srgbClr val="A4A3A4"/>
          </p15:clr>
        </p15:guide>
        <p15:guide id="8" pos="147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C2D83"/>
    <a:srgbClr val="000000"/>
    <a:srgbClr val="FFCC00"/>
    <a:srgbClr val="CCECFF"/>
    <a:srgbClr val="99CCFF"/>
    <a:srgbClr val="284BF8"/>
    <a:srgbClr val="CAD7EE"/>
    <a:srgbClr val="0C2983"/>
    <a:srgbClr val="F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798" autoAdjust="0"/>
    <p:restoredTop sz="96336" autoAdjust="0"/>
  </p:normalViewPr>
  <p:slideViewPr>
    <p:cSldViewPr snapToGrid="0">
      <p:cViewPr varScale="1">
        <p:scale>
          <a:sx n="121" d="100"/>
          <a:sy n="121" d="100"/>
        </p:scale>
        <p:origin x="882" y="108"/>
      </p:cViewPr>
      <p:guideLst>
        <p:guide orient="horz" pos="742"/>
        <p:guide orient="horz" pos="3995"/>
        <p:guide orient="horz" pos="4065"/>
        <p:guide orient="horz" pos="2178"/>
        <p:guide pos="5491"/>
        <p:guide pos="316"/>
        <p:guide pos="2874"/>
        <p:guide pos="1470"/>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varScale="1">
      <p:scale>
        <a:sx n="1" d="1"/>
        <a:sy n="1" d="1"/>
      </p:scale>
      <p:origin x="0" y="0"/>
    </p:cViewPr>
  </p:sorterViewPr>
  <p:notesViewPr>
    <p:cSldViewPr snapToGrid="0">
      <p:cViewPr>
        <p:scale>
          <a:sx n="75" d="100"/>
          <a:sy n="75" d="100"/>
        </p:scale>
        <p:origin x="-2532" y="156"/>
      </p:cViewPr>
      <p:guideLst>
        <p:guide orient="horz" pos="2927"/>
        <p:guide pos="216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1" y="0"/>
            <a:ext cx="2972320" cy="464184"/>
          </a:xfrm>
          <a:prstGeom prst="rect">
            <a:avLst/>
          </a:prstGeom>
          <a:noFill/>
          <a:ln w="12700">
            <a:noFill/>
            <a:miter lim="800000"/>
            <a:headEnd/>
            <a:tailEnd/>
          </a:ln>
        </p:spPr>
        <p:txBody>
          <a:bodyPr vert="horz" wrap="square" lIns="91713" tIns="45856" rIns="91713" bIns="45856" numCol="1" anchor="t" anchorCtr="0" compatLnSpc="1">
            <a:prstTxWarp prst="textNoShape">
              <a:avLst/>
            </a:prstTxWarp>
          </a:bodyPr>
          <a:lstStyle>
            <a:lvl1pPr algn="l" defTabSz="918217" eaLnBrk="0" hangingPunct="0">
              <a:defRPr sz="1200">
                <a:latin typeface="Arial" pitchFamily="34" charset="0"/>
                <a:cs typeface="+mn-cs"/>
              </a:defRPr>
            </a:lvl1pPr>
          </a:lstStyle>
          <a:p>
            <a:pPr>
              <a:defRPr/>
            </a:pPr>
            <a:endParaRPr lang="en-US"/>
          </a:p>
        </p:txBody>
      </p:sp>
      <p:sp>
        <p:nvSpPr>
          <p:cNvPr id="32771" name="Rectangle 3"/>
          <p:cNvSpPr>
            <a:spLocks noGrp="1" noChangeArrowheads="1"/>
          </p:cNvSpPr>
          <p:nvPr>
            <p:ph type="dt" sz="quarter" idx="1"/>
          </p:nvPr>
        </p:nvSpPr>
        <p:spPr bwMode="auto">
          <a:xfrm>
            <a:off x="3887241" y="0"/>
            <a:ext cx="2970761" cy="464184"/>
          </a:xfrm>
          <a:prstGeom prst="rect">
            <a:avLst/>
          </a:prstGeom>
          <a:noFill/>
          <a:ln w="12700">
            <a:noFill/>
            <a:miter lim="800000"/>
            <a:headEnd/>
            <a:tailEnd/>
          </a:ln>
        </p:spPr>
        <p:txBody>
          <a:bodyPr vert="horz" wrap="square" lIns="91713" tIns="45856" rIns="91713" bIns="45856" numCol="1" anchor="t" anchorCtr="0" compatLnSpc="1">
            <a:prstTxWarp prst="textNoShape">
              <a:avLst/>
            </a:prstTxWarp>
          </a:bodyPr>
          <a:lstStyle>
            <a:lvl1pPr algn="r" defTabSz="918217" eaLnBrk="0" hangingPunct="0">
              <a:defRPr sz="1200">
                <a:latin typeface="Arial" pitchFamily="34" charset="0"/>
                <a:cs typeface="+mn-cs"/>
              </a:defRPr>
            </a:lvl1pPr>
          </a:lstStyle>
          <a:p>
            <a:pPr>
              <a:defRPr/>
            </a:pPr>
            <a:endParaRPr lang="en-US"/>
          </a:p>
        </p:txBody>
      </p:sp>
      <p:sp>
        <p:nvSpPr>
          <p:cNvPr id="32772" name="Rectangle 4"/>
          <p:cNvSpPr>
            <a:spLocks noGrp="1" noChangeArrowheads="1"/>
          </p:cNvSpPr>
          <p:nvPr>
            <p:ph type="ftr" sz="quarter" idx="2"/>
          </p:nvPr>
        </p:nvSpPr>
        <p:spPr bwMode="auto">
          <a:xfrm>
            <a:off x="1" y="8832216"/>
            <a:ext cx="2972320" cy="464184"/>
          </a:xfrm>
          <a:prstGeom prst="rect">
            <a:avLst/>
          </a:prstGeom>
          <a:noFill/>
          <a:ln w="12700">
            <a:noFill/>
            <a:miter lim="800000"/>
            <a:headEnd/>
            <a:tailEnd/>
          </a:ln>
        </p:spPr>
        <p:txBody>
          <a:bodyPr vert="horz" wrap="square" lIns="91713" tIns="45856" rIns="91713" bIns="45856" numCol="1" anchor="b" anchorCtr="0" compatLnSpc="1">
            <a:prstTxWarp prst="textNoShape">
              <a:avLst/>
            </a:prstTxWarp>
          </a:bodyPr>
          <a:lstStyle>
            <a:lvl1pPr algn="l" defTabSz="918217" eaLnBrk="0" hangingPunct="0">
              <a:defRPr sz="1200">
                <a:latin typeface="Arial" pitchFamily="34" charset="0"/>
                <a:cs typeface="+mn-cs"/>
              </a:defRPr>
            </a:lvl1pPr>
          </a:lstStyle>
          <a:p>
            <a:pPr>
              <a:defRPr/>
            </a:pPr>
            <a:endParaRPr lang="en-US"/>
          </a:p>
        </p:txBody>
      </p:sp>
      <p:sp>
        <p:nvSpPr>
          <p:cNvPr id="32773" name="Rectangle 5"/>
          <p:cNvSpPr>
            <a:spLocks noGrp="1" noChangeArrowheads="1"/>
          </p:cNvSpPr>
          <p:nvPr>
            <p:ph type="sldNum" sz="quarter" idx="3"/>
          </p:nvPr>
        </p:nvSpPr>
        <p:spPr bwMode="auto">
          <a:xfrm>
            <a:off x="3887241" y="8832216"/>
            <a:ext cx="2970761" cy="464184"/>
          </a:xfrm>
          <a:prstGeom prst="rect">
            <a:avLst/>
          </a:prstGeom>
          <a:noFill/>
          <a:ln w="12700">
            <a:noFill/>
            <a:miter lim="800000"/>
            <a:headEnd/>
            <a:tailEnd/>
          </a:ln>
        </p:spPr>
        <p:txBody>
          <a:bodyPr vert="horz" wrap="square" lIns="91713" tIns="45856" rIns="91713" bIns="45856" numCol="1" anchor="b" anchorCtr="0" compatLnSpc="1">
            <a:prstTxWarp prst="textNoShape">
              <a:avLst/>
            </a:prstTxWarp>
          </a:bodyPr>
          <a:lstStyle>
            <a:lvl1pPr algn="r" defTabSz="917459" eaLnBrk="0" hangingPunct="0">
              <a:defRPr sz="1200"/>
            </a:lvl1pPr>
          </a:lstStyle>
          <a:p>
            <a:pPr>
              <a:defRPr/>
            </a:pPr>
            <a:fld id="{F153A3C0-2690-4EB4-9F09-28932FD16BE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0"/>
            <a:ext cx="2972320" cy="464184"/>
          </a:xfrm>
          <a:prstGeom prst="rect">
            <a:avLst/>
          </a:prstGeom>
          <a:noFill/>
          <a:ln w="12700">
            <a:noFill/>
            <a:miter lim="800000"/>
            <a:headEnd/>
            <a:tailEnd/>
          </a:ln>
        </p:spPr>
        <p:txBody>
          <a:bodyPr vert="horz" wrap="square" lIns="91713" tIns="45856" rIns="91713" bIns="45856" numCol="1" anchor="t" anchorCtr="0" compatLnSpc="1">
            <a:prstTxWarp prst="textNoShape">
              <a:avLst/>
            </a:prstTxWarp>
          </a:bodyPr>
          <a:lstStyle>
            <a:lvl1pPr algn="l" defTabSz="918217" eaLnBrk="0" hangingPunct="0">
              <a:defRPr sz="1200">
                <a:latin typeface="Arial" pitchFamily="34" charset="0"/>
                <a:cs typeface="+mn-cs"/>
              </a:defRPr>
            </a:lvl1pPr>
          </a:lstStyle>
          <a:p>
            <a:pPr>
              <a:defRPr/>
            </a:pPr>
            <a:endParaRPr lang="en-US"/>
          </a:p>
        </p:txBody>
      </p:sp>
      <p:sp>
        <p:nvSpPr>
          <p:cNvPr id="30723" name="Rectangle 3"/>
          <p:cNvSpPr>
            <a:spLocks noGrp="1" noChangeArrowheads="1"/>
          </p:cNvSpPr>
          <p:nvPr>
            <p:ph type="dt" idx="1"/>
          </p:nvPr>
        </p:nvSpPr>
        <p:spPr bwMode="auto">
          <a:xfrm>
            <a:off x="3887241" y="0"/>
            <a:ext cx="2970761" cy="464184"/>
          </a:xfrm>
          <a:prstGeom prst="rect">
            <a:avLst/>
          </a:prstGeom>
          <a:noFill/>
          <a:ln w="12700">
            <a:noFill/>
            <a:miter lim="800000"/>
            <a:headEnd/>
            <a:tailEnd/>
          </a:ln>
        </p:spPr>
        <p:txBody>
          <a:bodyPr vert="horz" wrap="square" lIns="91713" tIns="45856" rIns="91713" bIns="45856" numCol="1" anchor="t" anchorCtr="0" compatLnSpc="1">
            <a:prstTxWarp prst="textNoShape">
              <a:avLst/>
            </a:prstTxWarp>
          </a:bodyPr>
          <a:lstStyle>
            <a:lvl1pPr algn="r" defTabSz="918217" eaLnBrk="0" hangingPunct="0">
              <a:defRPr sz="1200">
                <a:latin typeface="Arial" pitchFamily="34" charset="0"/>
                <a:cs typeface="+mn-cs"/>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06488"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p:cNvSpPr>
            <a:spLocks noGrp="1" noChangeArrowheads="1"/>
          </p:cNvSpPr>
          <p:nvPr>
            <p:ph type="body" sz="quarter" idx="3"/>
          </p:nvPr>
        </p:nvSpPr>
        <p:spPr bwMode="auto">
          <a:xfrm>
            <a:off x="914920" y="4417699"/>
            <a:ext cx="5028161" cy="4180837"/>
          </a:xfrm>
          <a:prstGeom prst="rect">
            <a:avLst/>
          </a:prstGeom>
          <a:noFill/>
          <a:ln w="12700">
            <a:noFill/>
            <a:miter lim="800000"/>
            <a:headEnd/>
            <a:tailEnd/>
          </a:ln>
        </p:spPr>
        <p:txBody>
          <a:bodyPr vert="horz" wrap="square" lIns="91713" tIns="45856" rIns="91713" bIns="4585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1" y="8832216"/>
            <a:ext cx="2972320" cy="464184"/>
          </a:xfrm>
          <a:prstGeom prst="rect">
            <a:avLst/>
          </a:prstGeom>
          <a:noFill/>
          <a:ln w="12700">
            <a:noFill/>
            <a:miter lim="800000"/>
            <a:headEnd/>
            <a:tailEnd/>
          </a:ln>
        </p:spPr>
        <p:txBody>
          <a:bodyPr vert="horz" wrap="square" lIns="91713" tIns="45856" rIns="91713" bIns="45856" numCol="1" anchor="b" anchorCtr="0" compatLnSpc="1">
            <a:prstTxWarp prst="textNoShape">
              <a:avLst/>
            </a:prstTxWarp>
          </a:bodyPr>
          <a:lstStyle>
            <a:lvl1pPr algn="l" defTabSz="918217" eaLnBrk="0" hangingPunct="0">
              <a:defRPr sz="1200">
                <a:latin typeface="Arial" pitchFamily="34" charset="0"/>
                <a:cs typeface="+mn-cs"/>
              </a:defRPr>
            </a:lvl1pPr>
          </a:lstStyle>
          <a:p>
            <a:pPr>
              <a:defRPr/>
            </a:pPr>
            <a:endParaRPr lang="en-US"/>
          </a:p>
        </p:txBody>
      </p:sp>
      <p:sp>
        <p:nvSpPr>
          <p:cNvPr id="30727" name="Rectangle 7"/>
          <p:cNvSpPr>
            <a:spLocks noGrp="1" noChangeArrowheads="1"/>
          </p:cNvSpPr>
          <p:nvPr>
            <p:ph type="sldNum" sz="quarter" idx="5"/>
          </p:nvPr>
        </p:nvSpPr>
        <p:spPr bwMode="auto">
          <a:xfrm>
            <a:off x="3887241" y="8832216"/>
            <a:ext cx="2970761" cy="464184"/>
          </a:xfrm>
          <a:prstGeom prst="rect">
            <a:avLst/>
          </a:prstGeom>
          <a:noFill/>
          <a:ln w="12700">
            <a:noFill/>
            <a:miter lim="800000"/>
            <a:headEnd/>
            <a:tailEnd/>
          </a:ln>
        </p:spPr>
        <p:txBody>
          <a:bodyPr vert="horz" wrap="square" lIns="91713" tIns="45856" rIns="91713" bIns="45856" numCol="1" anchor="b" anchorCtr="0" compatLnSpc="1">
            <a:prstTxWarp prst="textNoShape">
              <a:avLst/>
            </a:prstTxWarp>
          </a:bodyPr>
          <a:lstStyle>
            <a:lvl1pPr algn="r" defTabSz="917459" eaLnBrk="0" hangingPunct="0">
              <a:defRPr sz="1200"/>
            </a:lvl1pPr>
          </a:lstStyle>
          <a:p>
            <a:pPr>
              <a:defRPr/>
            </a:pPr>
            <a:fld id="{F5D1781B-72F4-4758-9D80-F9BE2CC0432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1687AB0-5350-45D8-9A51-9365CCDF75F5}" type="slidenum">
              <a:rPr lang="en-US"/>
              <a:pPr/>
              <a:t>3</a:t>
            </a:fld>
            <a:endParaRPr lang="en-US" dirty="0"/>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a:xfrm>
            <a:off x="571597" y="4422832"/>
            <a:ext cx="5504233" cy="4485691"/>
          </a:xfrm>
        </p:spPr>
        <p:txBody>
          <a:bodyPr/>
          <a:lstStyle/>
          <a:p>
            <a:pPr>
              <a:lnSpc>
                <a:spcPct val="90000"/>
              </a:lnSpc>
            </a:pPr>
            <a:endParaRPr lang="en-US" sz="1400" dirty="0">
              <a:latin typeface="Arial Black" panose="020B0A04020102020204" pitchFamily="34" charset="0"/>
            </a:endParaRPr>
          </a:p>
        </p:txBody>
      </p:sp>
    </p:spTree>
    <p:extLst>
      <p:ext uri="{BB962C8B-B14F-4D97-AF65-F5344CB8AC3E}">
        <p14:creationId xmlns:p14="http://schemas.microsoft.com/office/powerpoint/2010/main" val="1860959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Rot="1" noChangeAspect="1" noChangeArrowheads="1" noTextEdit="1"/>
          </p:cNvSpPr>
          <p:nvPr>
            <p:ph type="sldImg"/>
          </p:nvPr>
        </p:nvSpPr>
        <p:spPr>
          <a:ln/>
        </p:spPr>
      </p:sp>
      <p:sp>
        <p:nvSpPr>
          <p:cNvPr id="3" name="Notes Placeholder 2"/>
          <p:cNvSpPr>
            <a:spLocks noGrp="1"/>
          </p:cNvSpPr>
          <p:nvPr>
            <p:ph type="body" idx="1"/>
          </p:nvPr>
        </p:nvSpPr>
        <p:spPr>
          <a:xfrm>
            <a:off x="0" y="4180837"/>
            <a:ext cx="6882938" cy="5128280"/>
          </a:xfrm>
        </p:spPr>
        <p:txBody>
          <a:bodyPr/>
          <a:lstStyle/>
          <a:p>
            <a:r>
              <a:rPr lang="en-US" altLang="en-US" dirty="0" smtClean="0"/>
              <a:t>These</a:t>
            </a:r>
            <a:r>
              <a:rPr lang="en-US" altLang="en-US" baseline="0" dirty="0" smtClean="0"/>
              <a:t> are some of the reasons why the DT did not recommend an applicant for CDE this year.  Ensuring your package strongly reinforces “What FM Values” and you’ve taken steps to close your gaps prior to applying for CDE will make your package more competitive.</a:t>
            </a:r>
          </a:p>
          <a:p>
            <a:endParaRPr lang="en-US" altLang="en-US" baseline="0" dirty="0" smtClean="0"/>
          </a:p>
          <a:p>
            <a:r>
              <a:rPr lang="en-US" altLang="en-US" baseline="0" dirty="0" smtClean="0"/>
              <a:t>In a number of cases, MyVector resumes were not complete or correct, and it is also crucial that you involve your leadership up front to ensure you know “who” should endorse your package, ensure that you have a strong endorsement, and your leadership stratifies you appropriately.</a:t>
            </a:r>
          </a:p>
          <a:p>
            <a:endParaRPr lang="en-US" altLang="en-US" baseline="0" dirty="0" smtClean="0"/>
          </a:p>
          <a:p>
            <a:r>
              <a:rPr lang="en-US" altLang="en-US" baseline="0" dirty="0" smtClean="0"/>
              <a:t>Some programs are extremely competitive; applying to more than one program may allow you to still be selected for CDE even if you aren’t chosen for your first preference.</a:t>
            </a:r>
          </a:p>
          <a:p>
            <a:endParaRPr lang="en-US" altLang="en-US" baseline="0" dirty="0" smtClean="0"/>
          </a:p>
          <a:p>
            <a:r>
              <a:rPr lang="en-US" altLang="en-US" baseline="0" dirty="0" smtClean="0"/>
              <a:t>Requesting the right opportunity at the right time is important.  If you request one program and are not as competitive as the other applicants, you may not be vectored to an opportunity.  </a:t>
            </a:r>
          </a:p>
          <a:p>
            <a:endParaRPr lang="en-US" altLang="en-US" baseline="0" dirty="0" smtClean="0"/>
          </a:p>
          <a:p>
            <a:r>
              <a:rPr lang="en-US" altLang="en-US" baseline="0" dirty="0" smtClean="0"/>
              <a:t>NEXT SLIDE</a:t>
            </a:r>
          </a:p>
          <a:p>
            <a:endParaRPr lang="en-US" dirty="0" smtClean="0"/>
          </a:p>
          <a:p>
            <a:endParaRPr lang="en-US" dirty="0"/>
          </a:p>
        </p:txBody>
      </p:sp>
    </p:spTree>
    <p:extLst>
      <p:ext uri="{BB962C8B-B14F-4D97-AF65-F5344CB8AC3E}">
        <p14:creationId xmlns:p14="http://schemas.microsoft.com/office/powerpoint/2010/main" val="2686214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270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1363" indent="-284163">
              <a:defRPr sz="1400">
                <a:solidFill>
                  <a:schemeClr val="tx1"/>
                </a:solidFill>
                <a:latin typeface="Arial" panose="020B0604020202020204" pitchFamily="34" charset="0"/>
                <a:cs typeface="Arial" panose="020B0604020202020204" pitchFamily="34" charset="0"/>
              </a:defRPr>
            </a:lvl2pPr>
            <a:lvl3pPr marL="1141413" indent="-227013">
              <a:defRPr sz="1400">
                <a:solidFill>
                  <a:schemeClr val="tx1"/>
                </a:solidFill>
                <a:latin typeface="Arial" panose="020B0604020202020204" pitchFamily="34" charset="0"/>
                <a:cs typeface="Arial" panose="020B0604020202020204" pitchFamily="34" charset="0"/>
              </a:defRPr>
            </a:lvl3pPr>
            <a:lvl4pPr marL="1598613" indent="-227013">
              <a:defRPr sz="1400">
                <a:solidFill>
                  <a:schemeClr val="tx1"/>
                </a:solidFill>
                <a:latin typeface="Arial" panose="020B0604020202020204" pitchFamily="34" charset="0"/>
                <a:cs typeface="Arial" panose="020B0604020202020204" pitchFamily="34" charset="0"/>
              </a:defRPr>
            </a:lvl4pPr>
            <a:lvl5pPr marL="2055813" indent="-227013">
              <a:defRPr sz="1400">
                <a:solidFill>
                  <a:schemeClr val="tx1"/>
                </a:solidFill>
                <a:latin typeface="Arial" panose="020B0604020202020204" pitchFamily="34" charset="0"/>
                <a:cs typeface="Arial" panose="020B0604020202020204" pitchFamily="34" charset="0"/>
              </a:defRPr>
            </a:lvl5pPr>
            <a:lvl6pPr marL="2513013" indent="-22701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0213" indent="-22701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7413" indent="-22701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4613" indent="-22701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defTabSz="914400"/>
            <a:fld id="{66909E53-E99E-464E-A7CB-D3C64721E682}" type="slidenum">
              <a:rPr lang="en-US" altLang="en-US" sz="1200" smtClean="0">
                <a:solidFill>
                  <a:srgbClr val="000000"/>
                </a:solidFill>
              </a:rPr>
              <a:pPr defTabSz="914400"/>
              <a:t>7</a:t>
            </a:fld>
            <a:endParaRPr lang="en-US" altLang="en-US" sz="1200" smtClean="0">
              <a:solidFill>
                <a:srgbClr val="000000"/>
              </a:solidFill>
            </a:endParaRPr>
          </a:p>
        </p:txBody>
      </p:sp>
    </p:spTree>
    <p:extLst>
      <p:ext uri="{BB962C8B-B14F-4D97-AF65-F5344CB8AC3E}">
        <p14:creationId xmlns:p14="http://schemas.microsoft.com/office/powerpoint/2010/main" val="3866093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28012" y="8808371"/>
            <a:ext cx="2928678" cy="46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16" tIns="46356" rIns="92716" bIns="46356" anchor="b"/>
          <a:lstStyle>
            <a:lvl1pPr defTabSz="927100">
              <a:defRPr sz="1400">
                <a:solidFill>
                  <a:schemeClr val="tx1"/>
                </a:solidFill>
                <a:latin typeface="Arial" panose="020B0604020202020204" pitchFamily="34" charset="0"/>
              </a:defRPr>
            </a:lvl1pPr>
            <a:lvl2pPr marL="742950" indent="-285750" defTabSz="927100">
              <a:defRPr sz="1400">
                <a:solidFill>
                  <a:schemeClr val="tx1"/>
                </a:solidFill>
                <a:latin typeface="Arial" panose="020B0604020202020204" pitchFamily="34" charset="0"/>
              </a:defRPr>
            </a:lvl2pPr>
            <a:lvl3pPr marL="1143000" indent="-228600" defTabSz="927100">
              <a:defRPr sz="1400">
                <a:solidFill>
                  <a:schemeClr val="tx1"/>
                </a:solidFill>
                <a:latin typeface="Arial" panose="020B0604020202020204" pitchFamily="34" charset="0"/>
              </a:defRPr>
            </a:lvl3pPr>
            <a:lvl4pPr marL="1600200" indent="-228600" defTabSz="927100">
              <a:defRPr sz="1400">
                <a:solidFill>
                  <a:schemeClr val="tx1"/>
                </a:solidFill>
                <a:latin typeface="Arial" panose="020B0604020202020204" pitchFamily="34" charset="0"/>
              </a:defRPr>
            </a:lvl4pPr>
            <a:lvl5pPr marL="2057400" indent="-228600" defTabSz="927100">
              <a:defRPr sz="1400">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sz="1400">
                <a:solidFill>
                  <a:schemeClr val="tx1"/>
                </a:solidFill>
                <a:latin typeface="Arial" panose="020B0604020202020204" pitchFamily="34" charset="0"/>
              </a:defRPr>
            </a:lvl9pPr>
          </a:lstStyle>
          <a:p>
            <a:pPr algn="r"/>
            <a:fld id="{A937E60F-4C8F-4FD3-ACC0-248DAC54CD15}" type="slidenum">
              <a:rPr lang="en-US" altLang="en-US" sz="1200">
                <a:latin typeface="Times New Roman" panose="02020603050405020304" pitchFamily="18" charset="0"/>
                <a:cs typeface="Arial" panose="020B0604020202020204" pitchFamily="34" charset="0"/>
              </a:rPr>
              <a:pPr algn="r"/>
              <a:t>8</a:t>
            </a:fld>
            <a:endParaRPr lang="en-US" altLang="en-US" sz="1200">
              <a:latin typeface="Times New Roman" panose="02020603050405020304" pitchFamily="18" charset="0"/>
              <a:cs typeface="Arial" panose="020B0604020202020204" pitchFamily="34" charset="0"/>
            </a:endParaRPr>
          </a:p>
        </p:txBody>
      </p:sp>
      <p:sp>
        <p:nvSpPr>
          <p:cNvPr id="33795" name="Rectangle 2"/>
          <p:cNvSpPr>
            <a:spLocks noGrp="1" noRot="1" noChangeAspect="1" noChangeArrowheads="1" noTextEdit="1"/>
          </p:cNvSpPr>
          <p:nvPr>
            <p:ph type="sldImg"/>
          </p:nvPr>
        </p:nvSpPr>
        <p:spPr>
          <a:xfrm>
            <a:off x="1054100" y="698500"/>
            <a:ext cx="4654550" cy="3492500"/>
          </a:xfrm>
          <a:ln/>
        </p:spPr>
      </p:sp>
      <p:sp>
        <p:nvSpPr>
          <p:cNvPr id="33796" name="Notes Placeholder 1"/>
          <p:cNvSpPr>
            <a:spLocks noGrp="1"/>
          </p:cNvSpPr>
          <p:nvPr/>
        </p:nvSpPr>
        <p:spPr bwMode="auto">
          <a:xfrm>
            <a:off x="900893" y="4422468"/>
            <a:ext cx="4954905" cy="418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33" tIns="45866" rIns="91733" bIns="45866"/>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a:endParaRPr lang="en-US" altLang="en-US"/>
          </a:p>
        </p:txBody>
      </p:sp>
      <p:sp>
        <p:nvSpPr>
          <p:cNvPr id="33797"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smtClean="0"/>
              <a:t>When looking a civilian’s record, there are many items you can utilize. Force Development Primer, Career Development Roadmaps, etc. However, each year the FM Development Team reviews and updates the “What’s Valued” slide as needed.</a:t>
            </a:r>
          </a:p>
          <a:p>
            <a:endParaRPr lang="en-US" altLang="en-US" dirty="0" smtClean="0"/>
          </a:p>
          <a:p>
            <a:r>
              <a:rPr lang="en-US" altLang="en-US" dirty="0" smtClean="0"/>
              <a:t>In the bullseye/center of the circle is performance which has to be the first measure of merit. Are you performing in your job. </a:t>
            </a:r>
          </a:p>
          <a:p>
            <a:endParaRPr lang="en-US" altLang="en-US" dirty="0" smtClean="0"/>
          </a:p>
          <a:p>
            <a:r>
              <a:rPr lang="en-US" altLang="en-US" dirty="0" smtClean="0"/>
              <a:t>Then if you look at the out rings, you see things we want everyone to aspire to—Being an ENGAGED AIRMAN, Find and Be a mentor to others, Seek out feedback/advice, take on leadership roles. </a:t>
            </a:r>
          </a:p>
          <a:p>
            <a:endParaRPr lang="en-US" altLang="en-US" dirty="0" smtClean="0"/>
          </a:p>
          <a:p>
            <a:r>
              <a:rPr lang="en-US" altLang="en-US" dirty="0" smtClean="0"/>
              <a:t>Next, are the fans—Leadership being at the top and performance being on the bottom. Within each fan, are items the civilian can individually work on or grow to help meet a focus area in that particular fan. </a:t>
            </a:r>
          </a:p>
          <a:p>
            <a:endParaRPr lang="en-US" altLang="en-US" dirty="0" smtClean="0"/>
          </a:p>
          <a:p>
            <a:r>
              <a:rPr lang="en-US" altLang="en-US" dirty="0" smtClean="0"/>
              <a:t>Important aspects to growing are gaining experience, obtaining education, seeking out appropriate training—both functional and enterprise, and finally certifications.</a:t>
            </a:r>
          </a:p>
          <a:p>
            <a:endParaRPr lang="en-US" altLang="en-US" dirty="0" smtClean="0"/>
          </a:p>
          <a:p>
            <a:r>
              <a:rPr lang="en-US" altLang="en-US" dirty="0" smtClean="0"/>
              <a:t>An employee and supervisor can sit down and go over this wheel to determine gaps and create an Individual Development Plan—which we will talk about later in this briefing.</a:t>
            </a:r>
          </a:p>
        </p:txBody>
      </p:sp>
    </p:spTree>
    <p:extLst>
      <p:ext uri="{BB962C8B-B14F-4D97-AF65-F5344CB8AC3E}">
        <p14:creationId xmlns:p14="http://schemas.microsoft.com/office/powerpoint/2010/main" val="727055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4" name="Notes Placeholder 3"/>
          <p:cNvSpPr>
            <a:spLocks noGrp="1"/>
          </p:cNvSpPr>
          <p:nvPr>
            <p:ph type="body" sz="quarter" idx="10"/>
          </p:nvPr>
        </p:nvSpPr>
        <p:spPr/>
        <p:txBody>
          <a:bodyPr>
            <a:normAutofit fontScale="92500" lnSpcReduction="20000"/>
          </a:bodyPr>
          <a:lstStyle/>
          <a:p>
            <a:pPr marL="171450" indent="-171450">
              <a:buFontTx/>
              <a:buChar char="-"/>
            </a:pPr>
            <a:r>
              <a:rPr lang="en-US" baseline="0" dirty="0" smtClean="0"/>
              <a:t>The Academic/Fellowships category offers programs where participants either gain a degree or participate in a fellowship opportunity. </a:t>
            </a:r>
          </a:p>
          <a:p>
            <a:pPr marL="171450" indent="-171450">
              <a:buFontTx/>
              <a:buChar char="-"/>
            </a:pPr>
            <a:r>
              <a:rPr lang="en-US" baseline="0" dirty="0" smtClean="0"/>
              <a:t>The Leadership Seminars/Short Courses category offers a variety of opportunities for those who are not looking for PME or a degree. Some of these courses are short (3 days, 1 week, </a:t>
            </a:r>
            <a:r>
              <a:rPr lang="en-US" baseline="0" dirty="0" err="1" smtClean="0"/>
              <a:t>etc</a:t>
            </a:r>
            <a:r>
              <a:rPr lang="en-US" baseline="0" dirty="0" smtClean="0"/>
              <a:t>) and some of them are experiential in nature.</a:t>
            </a:r>
          </a:p>
          <a:p>
            <a:pPr marL="0" indent="0">
              <a:buFontTx/>
              <a:buNone/>
            </a:pPr>
            <a:endParaRPr lang="en-US" baseline="0" dirty="0" smtClean="0"/>
          </a:p>
          <a:p>
            <a:pPr marL="0" indent="0">
              <a:buFontTx/>
              <a:buNone/>
            </a:pPr>
            <a:r>
              <a:rPr lang="en-US" baseline="0" dirty="0" smtClean="0"/>
              <a:t>You will notice a legend at the bottom left of the chart. </a:t>
            </a:r>
          </a:p>
          <a:p>
            <a:pPr marL="0" indent="0">
              <a:buFontTx/>
              <a:buNone/>
            </a:pPr>
            <a:r>
              <a:rPr lang="en-US" baseline="0" dirty="0" smtClean="0"/>
              <a:t>- If a program has a red “D” next to it, that means it is a DT-approved program and selections are approved at the functional DT level. The programs without a red “D” are the Boarded programs that meet the CDE Board. </a:t>
            </a:r>
          </a:p>
          <a:p>
            <a:pPr marL="171450" indent="-171450">
              <a:buFontTx/>
              <a:buChar char="-"/>
            </a:pPr>
            <a:r>
              <a:rPr lang="en-US" baseline="0" dirty="0" smtClean="0"/>
              <a:t>If there is a green star next to the program, that is a program that was new to the portfolio in AY22. We look forward to seeing the benefits of these programs as they are implemented. </a:t>
            </a:r>
          </a:p>
          <a:p>
            <a:pPr marL="171450" indent="-171450">
              <a:buFontTx/>
              <a:buChar char="-"/>
            </a:pPr>
            <a:r>
              <a:rPr lang="en-US" baseline="0" dirty="0" smtClean="0"/>
              <a:t>Lastly, if a program is highlighted in yellow, this means that it is open to our tactical-level employees. </a:t>
            </a:r>
          </a:p>
          <a:p>
            <a:pPr marL="171450" indent="-171450">
              <a:buFontTx/>
              <a:buChar char="-"/>
            </a:pPr>
            <a:endParaRPr lang="en-US" baseline="0" dirty="0" smtClean="0"/>
          </a:p>
          <a:p>
            <a:pPr marL="0" indent="0">
              <a:buFontTx/>
              <a:buNone/>
            </a:pPr>
            <a:r>
              <a:rPr lang="en-US" baseline="0" dirty="0" smtClean="0"/>
              <a:t>As you can see in the blue bar across the bottom left, we filled 2,084 quotas in AY22! We look forward to providing developmental opportunities to more individuals in AY23! </a:t>
            </a:r>
          </a:p>
          <a:p>
            <a:pPr marL="0" indent="0">
              <a:buFontTx/>
              <a:buNone/>
            </a:pPr>
            <a:endParaRPr lang="en-US" baseline="0" dirty="0" smtClean="0"/>
          </a:p>
          <a:p>
            <a:pPr marL="171450" indent="-171450">
              <a:buFontTx/>
              <a:buChar char="-"/>
            </a:pPr>
            <a:endParaRPr lang="en-US" baseline="0" dirty="0" smtClean="0"/>
          </a:p>
          <a:p>
            <a:r>
              <a:rPr 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CDE does not manage PME by DL (AU does)…see slide at end of briefing for DL info</a:t>
            </a:r>
          </a:p>
          <a:p>
            <a:endParaRPr lang="en-US" baseline="0" dirty="0" smtClean="0"/>
          </a:p>
          <a:p>
            <a:endParaRPr lang="en-US" baseline="0" dirty="0" smtClean="0"/>
          </a:p>
          <a:p>
            <a:endParaRPr lang="en-US" baseline="0" dirty="0" smtClean="0"/>
          </a:p>
        </p:txBody>
      </p:sp>
      <p:sp>
        <p:nvSpPr>
          <p:cNvPr id="2" name="Slide Number Placeholder 1"/>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E98F9-45F7-4364-8D04-E6ED2AEB5B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8048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72851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6CD870-EC6A-45AF-9B83-2E7452E963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0478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E98F9-45F7-4364-8D04-E6ED2AEB5B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0562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Rot="1" noChangeAspect="1" noChangeArrowheads="1" noTextEdit="1"/>
          </p:cNvSpPr>
          <p:nvPr>
            <p:ph type="sldImg"/>
          </p:nvPr>
        </p:nvSpPr>
        <p:spPr>
          <a:ln/>
        </p:spPr>
      </p:sp>
      <p:sp>
        <p:nvSpPr>
          <p:cNvPr id="3" name="Notes Placeholder 2"/>
          <p:cNvSpPr>
            <a:spLocks noGrp="1"/>
          </p:cNvSpPr>
          <p:nvPr>
            <p:ph type="body" idx="1"/>
          </p:nvPr>
        </p:nvSpPr>
        <p:spPr>
          <a:xfrm>
            <a:off x="0" y="4180837"/>
            <a:ext cx="6882938" cy="5128280"/>
          </a:xfrm>
        </p:spPr>
        <p:txBody>
          <a:bodyPr/>
          <a:lstStyle/>
          <a:p>
            <a:r>
              <a:rPr lang="en-US" altLang="en-US" dirty="0" smtClean="0"/>
              <a:t>These</a:t>
            </a:r>
            <a:r>
              <a:rPr lang="en-US" altLang="en-US" baseline="0" dirty="0" smtClean="0"/>
              <a:t> are some of the reasons why the DT did not recommend an applicant for CDE this year.  Ensuring your package strongly reinforces “What FM Values” and you’ve taken steps to close your gaps prior to applying for CDE will make your package more competitive.</a:t>
            </a:r>
          </a:p>
          <a:p>
            <a:endParaRPr lang="en-US" altLang="en-US" baseline="0" dirty="0" smtClean="0"/>
          </a:p>
          <a:p>
            <a:r>
              <a:rPr lang="en-US" altLang="en-US" baseline="0" dirty="0" smtClean="0"/>
              <a:t>In a number of cases, MyVector resumes were not complete or correct, and it is also crucial that you involve your leadership up front to ensure you know “who” should endorse your package, ensure that you have a strong endorsement, and your leadership stratifies you appropriately.</a:t>
            </a:r>
          </a:p>
          <a:p>
            <a:endParaRPr lang="en-US" altLang="en-US" baseline="0" dirty="0" smtClean="0"/>
          </a:p>
          <a:p>
            <a:r>
              <a:rPr lang="en-US" altLang="en-US" baseline="0" dirty="0" smtClean="0"/>
              <a:t>Some programs are extremely competitive; applying to more than one program may allow you to still be selected for CDE even if you aren’t chosen for your first preference.</a:t>
            </a:r>
          </a:p>
          <a:p>
            <a:endParaRPr lang="en-US" altLang="en-US" baseline="0" dirty="0" smtClean="0"/>
          </a:p>
          <a:p>
            <a:r>
              <a:rPr lang="en-US" altLang="en-US" baseline="0" dirty="0" smtClean="0"/>
              <a:t>Requesting the right opportunity at the right time is important.  If you request one program and are not as competitive as the other applicants, you may not be vectored to an opportunity.  </a:t>
            </a:r>
          </a:p>
          <a:p>
            <a:endParaRPr lang="en-US" altLang="en-US" baseline="0" dirty="0" smtClean="0"/>
          </a:p>
          <a:p>
            <a:r>
              <a:rPr lang="en-US" altLang="en-US" baseline="0" dirty="0" smtClean="0"/>
              <a:t>NEXT SLIDE</a:t>
            </a:r>
          </a:p>
          <a:p>
            <a:endParaRPr lang="en-US" dirty="0" smtClean="0"/>
          </a:p>
          <a:p>
            <a:endParaRPr lang="en-US" dirty="0"/>
          </a:p>
        </p:txBody>
      </p:sp>
    </p:spTree>
    <p:extLst>
      <p:ext uri="{BB962C8B-B14F-4D97-AF65-F5344CB8AC3E}">
        <p14:creationId xmlns:p14="http://schemas.microsoft.com/office/powerpoint/2010/main" val="2363531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xfrm>
            <a:off x="0" y="4107713"/>
            <a:ext cx="6882938" cy="51378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z="1400" dirty="0" smtClean="0"/>
          </a:p>
        </p:txBody>
      </p:sp>
      <p:sp>
        <p:nvSpPr>
          <p:cNvPr id="2355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5988">
              <a:defRPr sz="1400">
                <a:solidFill>
                  <a:schemeClr val="tx1"/>
                </a:solidFill>
                <a:latin typeface="Arial" panose="020B0604020202020204" pitchFamily="34" charset="0"/>
                <a:cs typeface="Arial" panose="020B0604020202020204" pitchFamily="34" charset="0"/>
              </a:defRPr>
            </a:lvl1pPr>
            <a:lvl2pPr marL="742950" indent="-285750" defTabSz="915988">
              <a:defRPr sz="1400">
                <a:solidFill>
                  <a:schemeClr val="tx1"/>
                </a:solidFill>
                <a:latin typeface="Arial" panose="020B0604020202020204" pitchFamily="34" charset="0"/>
                <a:cs typeface="Arial" panose="020B0604020202020204" pitchFamily="34" charset="0"/>
              </a:defRPr>
            </a:lvl2pPr>
            <a:lvl3pPr marL="1143000" indent="-228600" defTabSz="915988">
              <a:defRPr sz="1400">
                <a:solidFill>
                  <a:schemeClr val="tx1"/>
                </a:solidFill>
                <a:latin typeface="Arial" panose="020B0604020202020204" pitchFamily="34" charset="0"/>
                <a:cs typeface="Arial" panose="020B0604020202020204" pitchFamily="34" charset="0"/>
              </a:defRPr>
            </a:lvl3pPr>
            <a:lvl4pPr marL="1600200" indent="-228600" defTabSz="915988">
              <a:defRPr sz="1400">
                <a:solidFill>
                  <a:schemeClr val="tx1"/>
                </a:solidFill>
                <a:latin typeface="Arial" panose="020B0604020202020204" pitchFamily="34" charset="0"/>
                <a:cs typeface="Arial" panose="020B0604020202020204" pitchFamily="34" charset="0"/>
              </a:defRPr>
            </a:lvl4pPr>
            <a:lvl5pPr marL="2057400" indent="-228600" defTabSz="915988">
              <a:defRPr sz="1400">
                <a:solidFill>
                  <a:schemeClr val="tx1"/>
                </a:solidFill>
                <a:latin typeface="Arial" panose="020B0604020202020204" pitchFamily="34" charset="0"/>
                <a:cs typeface="Arial" panose="020B0604020202020204" pitchFamily="34" charset="0"/>
              </a:defRPr>
            </a:lvl5pPr>
            <a:lvl6pPr marL="2514600" indent="-228600" defTabSz="915988"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915988"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915988"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915988"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fld id="{AE0C4139-210F-49BF-90CF-FA1834B17A31}" type="slidenum">
              <a:rPr lang="en-US" altLang="en-US" sz="1200" smtClean="0"/>
              <a:pPr/>
              <a:t>17</a:t>
            </a:fld>
            <a:endParaRPr lang="en-US" altLang="en-US" sz="1200" smtClean="0"/>
          </a:p>
        </p:txBody>
      </p:sp>
    </p:spTree>
    <p:extLst>
      <p:ext uri="{BB962C8B-B14F-4D97-AF65-F5344CB8AC3E}">
        <p14:creationId xmlns:p14="http://schemas.microsoft.com/office/powerpoint/2010/main" val="620683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2733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22733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09CD992-E4DF-454E-ADD6-F3EA8BECDCA8}" type="slidenum">
              <a:rPr lang="en-US" altLang="en-US"/>
              <a:pPr>
                <a:defRPr/>
              </a:pPr>
              <a:t>‹#›</a:t>
            </a:fld>
            <a:endParaRPr lang="en-US" altLang="en-US"/>
          </a:p>
        </p:txBody>
      </p:sp>
    </p:spTree>
    <p:extLst>
      <p:ext uri="{BB962C8B-B14F-4D97-AF65-F5344CB8AC3E}">
        <p14:creationId xmlns:p14="http://schemas.microsoft.com/office/powerpoint/2010/main" val="60134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1BE752-1568-4D95-BA50-38080041C900}" type="slidenum">
              <a:rPr lang="en-US" altLang="en-US"/>
              <a:pPr>
                <a:defRPr/>
              </a:pPr>
              <a:t>‹#›</a:t>
            </a:fld>
            <a:endParaRPr lang="en-US" altLang="en-US"/>
          </a:p>
        </p:txBody>
      </p:sp>
    </p:spTree>
    <p:extLst>
      <p:ext uri="{BB962C8B-B14F-4D97-AF65-F5344CB8AC3E}">
        <p14:creationId xmlns:p14="http://schemas.microsoft.com/office/powerpoint/2010/main" val="2073901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18A08F-B8BB-4383-8B12-D92403BEAF8E}" type="slidenum">
              <a:rPr lang="en-US" altLang="en-US"/>
              <a:pPr>
                <a:defRPr/>
              </a:pPr>
              <a:t>‹#›</a:t>
            </a:fld>
            <a:endParaRPr lang="en-US" altLang="en-US"/>
          </a:p>
        </p:txBody>
      </p:sp>
    </p:spTree>
    <p:extLst>
      <p:ext uri="{BB962C8B-B14F-4D97-AF65-F5344CB8AC3E}">
        <p14:creationId xmlns:p14="http://schemas.microsoft.com/office/powerpoint/2010/main" val="2837427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2733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22733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E78D0F-DEC0-4943-94E9-44B1D0BF076F}" type="slidenum">
              <a:rPr lang="en-US" altLang="en-US"/>
              <a:pPr>
                <a:defRPr/>
              </a:pPr>
              <a:t>‹#›</a:t>
            </a:fld>
            <a:endParaRPr lang="en-US" altLang="en-US"/>
          </a:p>
        </p:txBody>
      </p:sp>
    </p:spTree>
    <p:extLst>
      <p:ext uri="{BB962C8B-B14F-4D97-AF65-F5344CB8AC3E}">
        <p14:creationId xmlns:p14="http://schemas.microsoft.com/office/powerpoint/2010/main" val="2224840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184571-D431-4530-836B-A41C48D63156}" type="slidenum">
              <a:rPr lang="en-US" altLang="en-US"/>
              <a:pPr>
                <a:defRPr/>
              </a:pPr>
              <a:t>‹#›</a:t>
            </a:fld>
            <a:endParaRPr lang="en-US" altLang="en-US"/>
          </a:p>
        </p:txBody>
      </p:sp>
    </p:spTree>
    <p:extLst>
      <p:ext uri="{BB962C8B-B14F-4D97-AF65-F5344CB8AC3E}">
        <p14:creationId xmlns:p14="http://schemas.microsoft.com/office/powerpoint/2010/main" val="3538648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0A09FE-2BB8-4597-B65B-0E9FC67B2F23}" type="slidenum">
              <a:rPr lang="en-US" altLang="en-US"/>
              <a:pPr>
                <a:defRPr/>
              </a:pPr>
              <a:t>‹#›</a:t>
            </a:fld>
            <a:endParaRPr lang="en-US" altLang="en-US"/>
          </a:p>
        </p:txBody>
      </p:sp>
    </p:spTree>
    <p:extLst>
      <p:ext uri="{BB962C8B-B14F-4D97-AF65-F5344CB8AC3E}">
        <p14:creationId xmlns:p14="http://schemas.microsoft.com/office/powerpoint/2010/main" val="2555134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62B7E8-C80A-4039-98EF-EE3011AA9C1B}" type="slidenum">
              <a:rPr lang="en-US" altLang="en-US"/>
              <a:pPr>
                <a:defRPr/>
              </a:pPr>
              <a:t>‹#›</a:t>
            </a:fld>
            <a:endParaRPr lang="en-US" altLang="en-US"/>
          </a:p>
        </p:txBody>
      </p:sp>
    </p:spTree>
    <p:extLst>
      <p:ext uri="{BB962C8B-B14F-4D97-AF65-F5344CB8AC3E}">
        <p14:creationId xmlns:p14="http://schemas.microsoft.com/office/powerpoint/2010/main" val="3449041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D1001F2-F14C-482C-ACA3-681B1AD3529D}" type="slidenum">
              <a:rPr lang="en-US" altLang="en-US"/>
              <a:pPr>
                <a:defRPr/>
              </a:pPr>
              <a:t>‹#›</a:t>
            </a:fld>
            <a:endParaRPr lang="en-US" altLang="en-US"/>
          </a:p>
        </p:txBody>
      </p:sp>
    </p:spTree>
    <p:extLst>
      <p:ext uri="{BB962C8B-B14F-4D97-AF65-F5344CB8AC3E}">
        <p14:creationId xmlns:p14="http://schemas.microsoft.com/office/powerpoint/2010/main" val="3274111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ACA08A4-F139-46AC-B995-FAA1A1915620}" type="slidenum">
              <a:rPr lang="en-US" altLang="en-US"/>
              <a:pPr>
                <a:defRPr/>
              </a:pPr>
              <a:t>‹#›</a:t>
            </a:fld>
            <a:endParaRPr lang="en-US" altLang="en-US"/>
          </a:p>
        </p:txBody>
      </p:sp>
    </p:spTree>
    <p:extLst>
      <p:ext uri="{BB962C8B-B14F-4D97-AF65-F5344CB8AC3E}">
        <p14:creationId xmlns:p14="http://schemas.microsoft.com/office/powerpoint/2010/main" val="3372552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75C6BCB-0A56-414B-9970-453FE124EA49}" type="slidenum">
              <a:rPr lang="en-US" altLang="en-US"/>
              <a:pPr>
                <a:defRPr/>
              </a:pPr>
              <a:t>‹#›</a:t>
            </a:fld>
            <a:endParaRPr lang="en-US" altLang="en-US"/>
          </a:p>
        </p:txBody>
      </p:sp>
    </p:spTree>
    <p:extLst>
      <p:ext uri="{BB962C8B-B14F-4D97-AF65-F5344CB8AC3E}">
        <p14:creationId xmlns:p14="http://schemas.microsoft.com/office/powerpoint/2010/main" val="1175555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1F7A24-4A74-4E36-B2F6-1F2E8A1167B1}" type="slidenum">
              <a:rPr lang="en-US" altLang="en-US"/>
              <a:pPr>
                <a:defRPr/>
              </a:pPr>
              <a:t>‹#›</a:t>
            </a:fld>
            <a:endParaRPr lang="en-US" altLang="en-US"/>
          </a:p>
        </p:txBody>
      </p:sp>
    </p:spTree>
    <p:extLst>
      <p:ext uri="{BB962C8B-B14F-4D97-AF65-F5344CB8AC3E}">
        <p14:creationId xmlns:p14="http://schemas.microsoft.com/office/powerpoint/2010/main" val="3276102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0F9DFB-2594-4CE5-8477-823A3567B876}" type="slidenum">
              <a:rPr lang="en-US" altLang="en-US"/>
              <a:pPr>
                <a:defRPr/>
              </a:pPr>
              <a:t>‹#›</a:t>
            </a:fld>
            <a:endParaRPr lang="en-US" altLang="en-US"/>
          </a:p>
        </p:txBody>
      </p:sp>
    </p:spTree>
    <p:extLst>
      <p:ext uri="{BB962C8B-B14F-4D97-AF65-F5344CB8AC3E}">
        <p14:creationId xmlns:p14="http://schemas.microsoft.com/office/powerpoint/2010/main" val="1045963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481D43-EE99-4A37-B6AF-0F6626FA1BE7}" type="slidenum">
              <a:rPr lang="en-US" altLang="en-US"/>
              <a:pPr>
                <a:defRPr/>
              </a:pPr>
              <a:t>‹#›</a:t>
            </a:fld>
            <a:endParaRPr lang="en-US" altLang="en-US"/>
          </a:p>
        </p:txBody>
      </p:sp>
    </p:spTree>
    <p:extLst>
      <p:ext uri="{BB962C8B-B14F-4D97-AF65-F5344CB8AC3E}">
        <p14:creationId xmlns:p14="http://schemas.microsoft.com/office/powerpoint/2010/main" val="3837155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BB241E-3015-4771-911E-2D6709F7D4F1}" type="slidenum">
              <a:rPr lang="en-US" altLang="en-US"/>
              <a:pPr>
                <a:defRPr/>
              </a:pPr>
              <a:t>‹#›</a:t>
            </a:fld>
            <a:endParaRPr lang="en-US" altLang="en-US"/>
          </a:p>
        </p:txBody>
      </p:sp>
    </p:spTree>
    <p:extLst>
      <p:ext uri="{BB962C8B-B14F-4D97-AF65-F5344CB8AC3E}">
        <p14:creationId xmlns:p14="http://schemas.microsoft.com/office/powerpoint/2010/main" val="4145500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BD417D-68B7-4E12-983D-1F5656DEB003}" type="slidenum">
              <a:rPr lang="en-US" altLang="en-US"/>
              <a:pPr>
                <a:defRPr/>
              </a:pPr>
              <a:t>‹#›</a:t>
            </a:fld>
            <a:endParaRPr lang="en-US" altLang="en-US"/>
          </a:p>
        </p:txBody>
      </p:sp>
    </p:spTree>
    <p:extLst>
      <p:ext uri="{BB962C8B-B14F-4D97-AF65-F5344CB8AC3E}">
        <p14:creationId xmlns:p14="http://schemas.microsoft.com/office/powerpoint/2010/main" val="3257890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7137F5-5C84-4558-8E16-5F5325BD796F}" type="slidenum">
              <a:rPr lang="en-US" altLang="en-US"/>
              <a:pPr>
                <a:defRPr/>
              </a:pPr>
              <a:t>‹#›</a:t>
            </a:fld>
            <a:endParaRPr lang="en-US" altLang="en-US"/>
          </a:p>
        </p:txBody>
      </p:sp>
    </p:spTree>
    <p:extLst>
      <p:ext uri="{BB962C8B-B14F-4D97-AF65-F5344CB8AC3E}">
        <p14:creationId xmlns:p14="http://schemas.microsoft.com/office/powerpoint/2010/main" val="117484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B9DDFF-A70F-4D05-9368-E219E10EAE92}" type="slidenum">
              <a:rPr lang="en-US" altLang="en-US"/>
              <a:pPr>
                <a:defRPr/>
              </a:pPr>
              <a:t>‹#›</a:t>
            </a:fld>
            <a:endParaRPr lang="en-US" altLang="en-US"/>
          </a:p>
        </p:txBody>
      </p:sp>
    </p:spTree>
    <p:extLst>
      <p:ext uri="{BB962C8B-B14F-4D97-AF65-F5344CB8AC3E}">
        <p14:creationId xmlns:p14="http://schemas.microsoft.com/office/powerpoint/2010/main" val="4100798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FB8934-1F88-4316-9988-A54179777E7D}" type="slidenum">
              <a:rPr lang="en-US" altLang="en-US"/>
              <a:pPr>
                <a:defRPr/>
              </a:pPr>
              <a:t>‹#›</a:t>
            </a:fld>
            <a:endParaRPr lang="en-US" altLang="en-US"/>
          </a:p>
        </p:txBody>
      </p:sp>
    </p:spTree>
    <p:extLst>
      <p:ext uri="{BB962C8B-B14F-4D97-AF65-F5344CB8AC3E}">
        <p14:creationId xmlns:p14="http://schemas.microsoft.com/office/powerpoint/2010/main" val="3409813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0F4545-9896-40CF-ABBA-8FD294F6D1C2}" type="slidenum">
              <a:rPr lang="en-US" altLang="en-US"/>
              <a:pPr>
                <a:defRPr/>
              </a:pPr>
              <a:t>‹#›</a:t>
            </a:fld>
            <a:endParaRPr lang="en-US" altLang="en-US"/>
          </a:p>
        </p:txBody>
      </p:sp>
    </p:spTree>
    <p:extLst>
      <p:ext uri="{BB962C8B-B14F-4D97-AF65-F5344CB8AC3E}">
        <p14:creationId xmlns:p14="http://schemas.microsoft.com/office/powerpoint/2010/main" val="8550917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E0DB2DB-9D87-428A-B299-38724FB6F1C4}" type="slidenum">
              <a:rPr lang="en-US" altLang="en-US"/>
              <a:pPr>
                <a:defRPr/>
              </a:pPr>
              <a:t>‹#›</a:t>
            </a:fld>
            <a:endParaRPr lang="en-US" altLang="en-US"/>
          </a:p>
        </p:txBody>
      </p:sp>
    </p:spTree>
    <p:extLst>
      <p:ext uri="{BB962C8B-B14F-4D97-AF65-F5344CB8AC3E}">
        <p14:creationId xmlns:p14="http://schemas.microsoft.com/office/powerpoint/2010/main" val="2847930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FEA1363-CAF0-404A-BA63-297FC1E5CD87}" type="slidenum">
              <a:rPr lang="en-US" altLang="en-US"/>
              <a:pPr>
                <a:defRPr/>
              </a:pPr>
              <a:t>‹#›</a:t>
            </a:fld>
            <a:endParaRPr lang="en-US" altLang="en-US"/>
          </a:p>
        </p:txBody>
      </p:sp>
    </p:spTree>
    <p:extLst>
      <p:ext uri="{BB962C8B-B14F-4D97-AF65-F5344CB8AC3E}">
        <p14:creationId xmlns:p14="http://schemas.microsoft.com/office/powerpoint/2010/main" val="2853064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2128355-083B-4FF4-B8EF-BACE9B4C7071}" type="slidenum">
              <a:rPr lang="en-US" altLang="en-US"/>
              <a:pPr>
                <a:defRPr/>
              </a:pPr>
              <a:t>‹#›</a:t>
            </a:fld>
            <a:endParaRPr lang="en-US" altLang="en-US"/>
          </a:p>
        </p:txBody>
      </p:sp>
    </p:spTree>
    <p:extLst>
      <p:ext uri="{BB962C8B-B14F-4D97-AF65-F5344CB8AC3E}">
        <p14:creationId xmlns:p14="http://schemas.microsoft.com/office/powerpoint/2010/main" val="2628794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80A5C9-B465-44C9-854D-24B3E66525D1}" type="slidenum">
              <a:rPr lang="en-US" altLang="en-US"/>
              <a:pPr>
                <a:defRPr/>
              </a:pPr>
              <a:t>‹#›</a:t>
            </a:fld>
            <a:endParaRPr lang="en-US" altLang="en-US"/>
          </a:p>
        </p:txBody>
      </p:sp>
    </p:spTree>
    <p:extLst>
      <p:ext uri="{BB962C8B-B14F-4D97-AF65-F5344CB8AC3E}">
        <p14:creationId xmlns:p14="http://schemas.microsoft.com/office/powerpoint/2010/main" val="32007427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76ED74-8125-4021-817B-2A0E99E6606A}" type="slidenum">
              <a:rPr lang="en-US" altLang="en-US"/>
              <a:pPr>
                <a:defRPr/>
              </a:pPr>
              <a:t>‹#›</a:t>
            </a:fld>
            <a:endParaRPr lang="en-US" altLang="en-US"/>
          </a:p>
        </p:txBody>
      </p:sp>
    </p:spTree>
    <p:extLst>
      <p:ext uri="{BB962C8B-B14F-4D97-AF65-F5344CB8AC3E}">
        <p14:creationId xmlns:p14="http://schemas.microsoft.com/office/powerpoint/2010/main" val="2495975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E5156D-EFA0-4755-A9D5-5F7CACBD8532}" type="slidenum">
              <a:rPr lang="en-US" altLang="en-US"/>
              <a:pPr>
                <a:defRPr/>
              </a:pPr>
              <a:t>‹#›</a:t>
            </a:fld>
            <a:endParaRPr lang="en-US" altLang="en-US"/>
          </a:p>
        </p:txBody>
      </p:sp>
    </p:spTree>
    <p:extLst>
      <p:ext uri="{BB962C8B-B14F-4D97-AF65-F5344CB8AC3E}">
        <p14:creationId xmlns:p14="http://schemas.microsoft.com/office/powerpoint/2010/main" val="21718466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80A8C2-7FEF-4E39-A476-EC08D2683384}" type="slidenum">
              <a:rPr lang="en-US" altLang="en-US"/>
              <a:pPr>
                <a:defRPr/>
              </a:pPr>
              <a:t>‹#›</a:t>
            </a:fld>
            <a:endParaRPr lang="en-US" altLang="en-US"/>
          </a:p>
        </p:txBody>
      </p:sp>
    </p:spTree>
    <p:extLst>
      <p:ext uri="{BB962C8B-B14F-4D97-AF65-F5344CB8AC3E}">
        <p14:creationId xmlns:p14="http://schemas.microsoft.com/office/powerpoint/2010/main" val="37059312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CF2BA6-89A6-4238-9EFB-383D03D0E6FC}" type="slidenum">
              <a:rPr lang="en-US" altLang="en-US"/>
              <a:pPr>
                <a:defRPr/>
              </a:pPr>
              <a:t>‹#›</a:t>
            </a:fld>
            <a:endParaRPr lang="en-US" altLang="en-US"/>
          </a:p>
        </p:txBody>
      </p:sp>
    </p:spTree>
    <p:extLst>
      <p:ext uri="{BB962C8B-B14F-4D97-AF65-F5344CB8AC3E}">
        <p14:creationId xmlns:p14="http://schemas.microsoft.com/office/powerpoint/2010/main" val="34496306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Text Box 3"/>
          <p:cNvSpPr txBox="1">
            <a:spLocks noChangeArrowheads="1"/>
          </p:cNvSpPr>
          <p:nvPr/>
        </p:nvSpPr>
        <p:spPr bwMode="auto">
          <a:xfrm>
            <a:off x="1270000" y="1233488"/>
            <a:ext cx="6553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defRPr/>
            </a:pPr>
            <a:r>
              <a:rPr lang="en-US" altLang="en-US" sz="2000" b="1" i="1" smtClean="0">
                <a:latin typeface="Century Schoolbook" panose="02040604050505020304" pitchFamily="18" charset="0"/>
              </a:rPr>
              <a:t>I n t e g r i t y  -  S e r v i c e  -  E x c e l l e n c e</a:t>
            </a:r>
          </a:p>
        </p:txBody>
      </p:sp>
      <p:sp>
        <p:nvSpPr>
          <p:cNvPr id="5" name="Line 5"/>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13" descr="afsymb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3698875"/>
            <a:ext cx="3305175"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4"/>
          <p:cNvSpPr txBox="1">
            <a:spLocks noChangeArrowheads="1"/>
          </p:cNvSpPr>
          <p:nvPr/>
        </p:nvSpPr>
        <p:spPr bwMode="auto">
          <a:xfrm>
            <a:off x="1406525" y="500063"/>
            <a:ext cx="6280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3600" b="1" i="1" smtClean="0"/>
              <a:t>Headquarters U.S. Air Force</a:t>
            </a:r>
          </a:p>
        </p:txBody>
      </p:sp>
      <p:sp>
        <p:nvSpPr>
          <p:cNvPr id="50191" name="Rectangle 15"/>
          <p:cNvSpPr>
            <a:spLocks noGrp="1" noChangeArrowheads="1"/>
          </p:cNvSpPr>
          <p:nvPr>
            <p:ph type="ctrTitle"/>
          </p:nvPr>
        </p:nvSpPr>
        <p:spPr>
          <a:xfrm>
            <a:off x="276225" y="1962150"/>
            <a:ext cx="8486775" cy="1600200"/>
          </a:xfrm>
        </p:spPr>
        <p:txBody>
          <a:bodyPr/>
          <a:lstStyle>
            <a:lvl1pPr>
              <a:defRPr sz="4400" i="0"/>
            </a:lvl1pPr>
          </a:lstStyle>
          <a:p>
            <a:r>
              <a:rPr lang="en-US"/>
              <a:t>Click to edit Master title style</a:t>
            </a:r>
          </a:p>
        </p:txBody>
      </p:sp>
      <p:sp>
        <p:nvSpPr>
          <p:cNvPr id="8" name="Rectangle 6"/>
          <p:cNvSpPr>
            <a:spLocks noGrp="1" noChangeArrowheads="1"/>
          </p:cNvSpPr>
          <p:nvPr>
            <p:ph type="dt" sz="half" idx="10"/>
          </p:nvPr>
        </p:nvSpPr>
        <p:spPr/>
        <p:txBody>
          <a:bodyPr/>
          <a:lstStyle>
            <a:lvl1pPr>
              <a:defRPr/>
            </a:lvl1pPr>
          </a:lstStyle>
          <a:p>
            <a:pPr>
              <a:defRPr/>
            </a:pPr>
            <a:r>
              <a:rPr lang="en-US"/>
              <a:t>As of: </a:t>
            </a:r>
          </a:p>
        </p:txBody>
      </p:sp>
      <p:sp>
        <p:nvSpPr>
          <p:cNvPr id="9" name="Rectangle 7"/>
          <p:cNvSpPr>
            <a:spLocks noGrp="1" noChangeArrowheads="1"/>
          </p:cNvSpPr>
          <p:nvPr>
            <p:ph type="sldNum" sz="quarter" idx="11"/>
          </p:nvPr>
        </p:nvSpPr>
        <p:spPr/>
        <p:txBody>
          <a:bodyPr/>
          <a:lstStyle>
            <a:lvl1pPr>
              <a:defRPr/>
            </a:lvl1pPr>
          </a:lstStyle>
          <a:p>
            <a:pPr>
              <a:defRPr/>
            </a:pPr>
            <a:fld id="{EDC84676-DD8B-4A62-9FFC-D5CC810B31D4}" type="slidenum">
              <a:rPr lang="en-US"/>
              <a:pPr>
                <a:defRPr/>
              </a:pPr>
              <a:t>‹#›</a:t>
            </a:fld>
            <a:endParaRPr lang="en-US" dirty="0">
              <a:solidFill>
                <a:schemeClr val="bg2"/>
              </a:solidFill>
            </a:endParaRPr>
          </a:p>
        </p:txBody>
      </p:sp>
    </p:spTree>
    <p:extLst>
      <p:ext uri="{BB962C8B-B14F-4D97-AF65-F5344CB8AC3E}">
        <p14:creationId xmlns:p14="http://schemas.microsoft.com/office/powerpoint/2010/main" val="9865657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2050E004-CA33-40E4-B4D4-06332569CAFF}" type="slidenum">
              <a:rPr lang="en-US"/>
              <a:pPr>
                <a:defRPr/>
              </a:pPr>
              <a:t>‹#›</a:t>
            </a:fld>
            <a:endParaRPr lang="en-US" dirty="0">
              <a:solidFill>
                <a:schemeClr val="bg2"/>
              </a:solidFill>
            </a:endParaRPr>
          </a:p>
        </p:txBody>
      </p:sp>
    </p:spTree>
    <p:extLst>
      <p:ext uri="{BB962C8B-B14F-4D97-AF65-F5344CB8AC3E}">
        <p14:creationId xmlns:p14="http://schemas.microsoft.com/office/powerpoint/2010/main" val="1922048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A575E7DF-AFC3-4868-9DFC-AB6BBD4BF517}" type="slidenum">
              <a:rPr lang="en-US"/>
              <a:pPr>
                <a:defRPr/>
              </a:pPr>
              <a:t>‹#›</a:t>
            </a:fld>
            <a:endParaRPr lang="en-US" dirty="0">
              <a:solidFill>
                <a:schemeClr val="bg2"/>
              </a:solidFill>
            </a:endParaRPr>
          </a:p>
        </p:txBody>
      </p:sp>
    </p:spTree>
    <p:extLst>
      <p:ext uri="{BB962C8B-B14F-4D97-AF65-F5344CB8AC3E}">
        <p14:creationId xmlns:p14="http://schemas.microsoft.com/office/powerpoint/2010/main" val="29293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6225" y="1504950"/>
            <a:ext cx="4122738"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1363" y="1504950"/>
            <a:ext cx="4122737"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r>
              <a:rPr lang="en-US"/>
              <a:t>As of: </a:t>
            </a:r>
          </a:p>
        </p:txBody>
      </p:sp>
      <p:sp>
        <p:nvSpPr>
          <p:cNvPr id="6" name="Slide Number Placeholder 5"/>
          <p:cNvSpPr>
            <a:spLocks noGrp="1"/>
          </p:cNvSpPr>
          <p:nvPr>
            <p:ph type="sldNum" sz="quarter" idx="11"/>
          </p:nvPr>
        </p:nvSpPr>
        <p:spPr/>
        <p:txBody>
          <a:bodyPr/>
          <a:lstStyle>
            <a:lvl1pPr>
              <a:defRPr/>
            </a:lvl1pPr>
          </a:lstStyle>
          <a:p>
            <a:pPr>
              <a:defRPr/>
            </a:pPr>
            <a:fld id="{C8A057D3-E31F-42A8-91C4-3569807D11B2}" type="slidenum">
              <a:rPr lang="en-US"/>
              <a:pPr>
                <a:defRPr/>
              </a:pPr>
              <a:t>‹#›</a:t>
            </a:fld>
            <a:endParaRPr lang="en-US" dirty="0">
              <a:solidFill>
                <a:schemeClr val="bg2"/>
              </a:solidFill>
            </a:endParaRPr>
          </a:p>
        </p:txBody>
      </p:sp>
    </p:spTree>
    <p:extLst>
      <p:ext uri="{BB962C8B-B14F-4D97-AF65-F5344CB8AC3E}">
        <p14:creationId xmlns:p14="http://schemas.microsoft.com/office/powerpoint/2010/main" val="14645321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r>
              <a:rPr lang="en-US"/>
              <a:t>As of: </a:t>
            </a:r>
          </a:p>
        </p:txBody>
      </p:sp>
      <p:sp>
        <p:nvSpPr>
          <p:cNvPr id="8" name="Slide Number Placeholder 7"/>
          <p:cNvSpPr>
            <a:spLocks noGrp="1"/>
          </p:cNvSpPr>
          <p:nvPr>
            <p:ph type="sldNum" sz="quarter" idx="11"/>
          </p:nvPr>
        </p:nvSpPr>
        <p:spPr/>
        <p:txBody>
          <a:bodyPr/>
          <a:lstStyle>
            <a:lvl1pPr>
              <a:defRPr/>
            </a:lvl1pPr>
          </a:lstStyle>
          <a:p>
            <a:pPr>
              <a:defRPr/>
            </a:pPr>
            <a:fld id="{237278F9-3927-4642-971D-99DCD0739AC3}" type="slidenum">
              <a:rPr lang="en-US"/>
              <a:pPr>
                <a:defRPr/>
              </a:pPr>
              <a:t>‹#›</a:t>
            </a:fld>
            <a:endParaRPr lang="en-US" dirty="0">
              <a:solidFill>
                <a:schemeClr val="bg2"/>
              </a:solidFill>
            </a:endParaRPr>
          </a:p>
        </p:txBody>
      </p:sp>
    </p:spTree>
    <p:extLst>
      <p:ext uri="{BB962C8B-B14F-4D97-AF65-F5344CB8AC3E}">
        <p14:creationId xmlns:p14="http://schemas.microsoft.com/office/powerpoint/2010/main" val="3799021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a:t>As of: </a:t>
            </a:r>
          </a:p>
        </p:txBody>
      </p:sp>
      <p:sp>
        <p:nvSpPr>
          <p:cNvPr id="4" name="Slide Number Placeholder 3"/>
          <p:cNvSpPr>
            <a:spLocks noGrp="1"/>
          </p:cNvSpPr>
          <p:nvPr>
            <p:ph type="sldNum" sz="quarter" idx="11"/>
          </p:nvPr>
        </p:nvSpPr>
        <p:spPr/>
        <p:txBody>
          <a:bodyPr/>
          <a:lstStyle>
            <a:lvl1pPr>
              <a:defRPr/>
            </a:lvl1pPr>
          </a:lstStyle>
          <a:p>
            <a:pPr>
              <a:defRPr/>
            </a:pPr>
            <a:fld id="{34EA2DA4-8897-4195-A265-5ED4E1A217DC}" type="slidenum">
              <a:rPr lang="en-US"/>
              <a:pPr>
                <a:defRPr/>
              </a:pPr>
              <a:t>‹#›</a:t>
            </a:fld>
            <a:endParaRPr lang="en-US" dirty="0">
              <a:solidFill>
                <a:schemeClr val="bg2"/>
              </a:solidFill>
            </a:endParaRPr>
          </a:p>
        </p:txBody>
      </p:sp>
    </p:spTree>
    <p:extLst>
      <p:ext uri="{BB962C8B-B14F-4D97-AF65-F5344CB8AC3E}">
        <p14:creationId xmlns:p14="http://schemas.microsoft.com/office/powerpoint/2010/main" val="901300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B5FBF1-258B-49F2-B905-D443935557A5}" type="slidenum">
              <a:rPr lang="en-US" altLang="en-US"/>
              <a:pPr>
                <a:defRPr/>
              </a:pPr>
              <a:t>‹#›</a:t>
            </a:fld>
            <a:endParaRPr lang="en-US" altLang="en-US"/>
          </a:p>
        </p:txBody>
      </p:sp>
    </p:spTree>
    <p:extLst>
      <p:ext uri="{BB962C8B-B14F-4D97-AF65-F5344CB8AC3E}">
        <p14:creationId xmlns:p14="http://schemas.microsoft.com/office/powerpoint/2010/main" val="17129079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As of: </a:t>
            </a:r>
          </a:p>
        </p:txBody>
      </p:sp>
      <p:sp>
        <p:nvSpPr>
          <p:cNvPr id="3" name="Slide Number Placeholder 2"/>
          <p:cNvSpPr>
            <a:spLocks noGrp="1"/>
          </p:cNvSpPr>
          <p:nvPr>
            <p:ph type="sldNum" sz="quarter" idx="11"/>
          </p:nvPr>
        </p:nvSpPr>
        <p:spPr/>
        <p:txBody>
          <a:bodyPr/>
          <a:lstStyle>
            <a:lvl1pPr>
              <a:defRPr/>
            </a:lvl1pPr>
          </a:lstStyle>
          <a:p>
            <a:pPr>
              <a:defRPr/>
            </a:pPr>
            <a:fld id="{D90EE668-DB3A-4B8B-B765-C5A2AD131D8D}" type="slidenum">
              <a:rPr lang="en-US"/>
              <a:pPr>
                <a:defRPr/>
              </a:pPr>
              <a:t>‹#›</a:t>
            </a:fld>
            <a:endParaRPr lang="en-US" dirty="0">
              <a:solidFill>
                <a:schemeClr val="bg2"/>
              </a:solidFill>
            </a:endParaRPr>
          </a:p>
        </p:txBody>
      </p:sp>
    </p:spTree>
    <p:extLst>
      <p:ext uri="{BB962C8B-B14F-4D97-AF65-F5344CB8AC3E}">
        <p14:creationId xmlns:p14="http://schemas.microsoft.com/office/powerpoint/2010/main" val="5186075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As of: </a:t>
            </a:r>
          </a:p>
        </p:txBody>
      </p:sp>
      <p:sp>
        <p:nvSpPr>
          <p:cNvPr id="6" name="Slide Number Placeholder 5"/>
          <p:cNvSpPr>
            <a:spLocks noGrp="1"/>
          </p:cNvSpPr>
          <p:nvPr>
            <p:ph type="sldNum" sz="quarter" idx="11"/>
          </p:nvPr>
        </p:nvSpPr>
        <p:spPr/>
        <p:txBody>
          <a:bodyPr/>
          <a:lstStyle>
            <a:lvl1pPr>
              <a:defRPr/>
            </a:lvl1pPr>
          </a:lstStyle>
          <a:p>
            <a:pPr>
              <a:defRPr/>
            </a:pPr>
            <a:fld id="{4C6C1082-7227-4475-A72B-70AB9F931B78}" type="slidenum">
              <a:rPr lang="en-US"/>
              <a:pPr>
                <a:defRPr/>
              </a:pPr>
              <a:t>‹#›</a:t>
            </a:fld>
            <a:endParaRPr lang="en-US" dirty="0">
              <a:solidFill>
                <a:schemeClr val="bg2"/>
              </a:solidFill>
            </a:endParaRPr>
          </a:p>
        </p:txBody>
      </p:sp>
    </p:spTree>
    <p:extLst>
      <p:ext uri="{BB962C8B-B14F-4D97-AF65-F5344CB8AC3E}">
        <p14:creationId xmlns:p14="http://schemas.microsoft.com/office/powerpoint/2010/main" val="20222247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As of: </a:t>
            </a:r>
          </a:p>
        </p:txBody>
      </p:sp>
      <p:sp>
        <p:nvSpPr>
          <p:cNvPr id="6" name="Slide Number Placeholder 5"/>
          <p:cNvSpPr>
            <a:spLocks noGrp="1"/>
          </p:cNvSpPr>
          <p:nvPr>
            <p:ph type="sldNum" sz="quarter" idx="11"/>
          </p:nvPr>
        </p:nvSpPr>
        <p:spPr/>
        <p:txBody>
          <a:bodyPr/>
          <a:lstStyle>
            <a:lvl1pPr>
              <a:defRPr/>
            </a:lvl1pPr>
          </a:lstStyle>
          <a:p>
            <a:pPr>
              <a:defRPr/>
            </a:pPr>
            <a:fld id="{BF461EB0-BB3B-49DF-95D3-C5C349A11D85}" type="slidenum">
              <a:rPr lang="en-US"/>
              <a:pPr>
                <a:defRPr/>
              </a:pPr>
              <a:t>‹#›</a:t>
            </a:fld>
            <a:endParaRPr lang="en-US" dirty="0">
              <a:solidFill>
                <a:schemeClr val="bg2"/>
              </a:solidFill>
            </a:endParaRPr>
          </a:p>
        </p:txBody>
      </p:sp>
    </p:spTree>
    <p:extLst>
      <p:ext uri="{BB962C8B-B14F-4D97-AF65-F5344CB8AC3E}">
        <p14:creationId xmlns:p14="http://schemas.microsoft.com/office/powerpoint/2010/main" val="502897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F3CBE8B4-D71A-4834-B3A8-DEDE2D77EC7A}" type="slidenum">
              <a:rPr lang="en-US"/>
              <a:pPr>
                <a:defRPr/>
              </a:pPr>
              <a:t>‹#›</a:t>
            </a:fld>
            <a:endParaRPr lang="en-US" dirty="0">
              <a:solidFill>
                <a:schemeClr val="bg2"/>
              </a:solidFill>
            </a:endParaRPr>
          </a:p>
        </p:txBody>
      </p:sp>
    </p:spTree>
    <p:extLst>
      <p:ext uri="{BB962C8B-B14F-4D97-AF65-F5344CB8AC3E}">
        <p14:creationId xmlns:p14="http://schemas.microsoft.com/office/powerpoint/2010/main" val="15662433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8" y="76200"/>
            <a:ext cx="2132012"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6225" y="76200"/>
            <a:ext cx="6246813"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63CCC624-D92D-4448-B371-1B9DE7D3C3C4}" type="slidenum">
              <a:rPr lang="en-US"/>
              <a:pPr>
                <a:defRPr/>
              </a:pPr>
              <a:t>‹#›</a:t>
            </a:fld>
            <a:endParaRPr lang="en-US" dirty="0">
              <a:solidFill>
                <a:schemeClr val="bg2"/>
              </a:solidFill>
            </a:endParaRPr>
          </a:p>
        </p:txBody>
      </p:sp>
    </p:spTree>
    <p:extLst>
      <p:ext uri="{BB962C8B-B14F-4D97-AF65-F5344CB8AC3E}">
        <p14:creationId xmlns:p14="http://schemas.microsoft.com/office/powerpoint/2010/main" val="5776662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143000"/>
            <a:ext cx="6400800" cy="1752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Placeholder 1"/>
          <p:cNvSpPr>
            <a:spLocks noGrp="1"/>
          </p:cNvSpPr>
          <p:nvPr>
            <p:ph type="title"/>
          </p:nvPr>
        </p:nvSpPr>
        <p:spPr>
          <a:xfrm>
            <a:off x="457200" y="152400"/>
            <a:ext cx="6400800" cy="639762"/>
          </a:xfrm>
          <a:prstGeom prst="rect">
            <a:avLst/>
          </a:prstGeom>
        </p:spPr>
        <p:txBody>
          <a:bodyPr rtlCol="0" anchor="t">
            <a:noAutofit/>
          </a:bodyPr>
          <a:lstStyle/>
          <a:p>
            <a:r>
              <a:rPr lang="en-US" dirty="0" smtClean="0"/>
              <a:t>Click to edit Master title style</a:t>
            </a:r>
            <a:endParaRPr lang="en-US" dirty="0"/>
          </a:p>
        </p:txBody>
      </p:sp>
      <p:sp>
        <p:nvSpPr>
          <p:cNvPr id="4" name="Footer Placeholder 4"/>
          <p:cNvSpPr>
            <a:spLocks noGrp="1"/>
          </p:cNvSpPr>
          <p:nvPr>
            <p:ph type="ftr" sz="quarter" idx="10"/>
          </p:nvPr>
        </p:nvSpPr>
        <p:spPr>
          <a:xfrm>
            <a:off x="5711825" y="6248400"/>
            <a:ext cx="1752600" cy="304800"/>
          </a:xfrm>
          <a:prstGeom prst="rect">
            <a:avLst/>
          </a:prstGeom>
        </p:spPr>
        <p:txBody>
          <a:bodyPr/>
          <a:lstStyle>
            <a:lvl1pPr algn="ctr" defTabSz="457200">
              <a:defRPr sz="1400">
                <a:solidFill>
                  <a:prstClr val="black"/>
                </a:solidFill>
                <a:latin typeface="Helvetica Condensed Medium"/>
                <a:cs typeface="Arial" charset="0"/>
              </a:defRPr>
            </a:lvl1pPr>
          </a:lstStyle>
          <a:p>
            <a:pPr>
              <a:defRPr/>
            </a:pPr>
            <a:endParaRPr lang="en-US"/>
          </a:p>
        </p:txBody>
      </p:sp>
      <p:sp>
        <p:nvSpPr>
          <p:cNvPr id="5" name="Slide Number Placeholder 5"/>
          <p:cNvSpPr>
            <a:spLocks noGrp="1"/>
          </p:cNvSpPr>
          <p:nvPr>
            <p:ph type="sldNum" sz="quarter" idx="11"/>
          </p:nvPr>
        </p:nvSpPr>
        <p:spPr/>
        <p:txBody>
          <a:bodyPr/>
          <a:lstStyle>
            <a:lvl1pPr>
              <a:defRPr>
                <a:solidFill>
                  <a:srgbClr val="FFFFFF"/>
                </a:solidFill>
                <a:cs typeface="Arial" panose="020B0604020202020204" pitchFamily="34" charset="0"/>
              </a:defRPr>
            </a:lvl1pPr>
          </a:lstStyle>
          <a:p>
            <a:pPr>
              <a:defRPr/>
            </a:pPr>
            <a:fld id="{1F2D6C59-C28E-4EBE-9F1C-CD95570A7597}" type="slidenum">
              <a:rPr lang="en-US" altLang="en-US"/>
              <a:pPr>
                <a:defRPr/>
              </a:pPr>
              <a:t>‹#›</a:t>
            </a:fld>
            <a:endParaRPr lang="en-US" altLang="en-US"/>
          </a:p>
        </p:txBody>
      </p:sp>
    </p:spTree>
    <p:extLst>
      <p:ext uri="{BB962C8B-B14F-4D97-AF65-F5344CB8AC3E}">
        <p14:creationId xmlns:p14="http://schemas.microsoft.com/office/powerpoint/2010/main" val="36903081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cSld name="2_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81476" y="6452234"/>
            <a:ext cx="8382000" cy="0"/>
          </a:xfrm>
          <a:custGeom>
            <a:avLst/>
            <a:gdLst/>
            <a:ahLst/>
            <a:cxnLst/>
            <a:rect l="l" t="t" r="r" b="b"/>
            <a:pathLst>
              <a:path w="11176000">
                <a:moveTo>
                  <a:pt x="0" y="0"/>
                </a:moveTo>
                <a:lnTo>
                  <a:pt x="11175492" y="0"/>
                </a:lnTo>
              </a:path>
            </a:pathLst>
          </a:custGeom>
          <a:ln w="57150">
            <a:solidFill>
              <a:srgbClr val="0C2D83"/>
            </a:solidFill>
          </a:ln>
        </p:spPr>
        <p:txBody>
          <a:bodyPr wrap="square" lIns="0" tIns="0" rIns="0" bIns="0" rtlCol="0"/>
          <a:lstStyle/>
          <a:p>
            <a:endParaRPr sz="1050"/>
          </a:p>
        </p:txBody>
      </p:sp>
      <p:sp>
        <p:nvSpPr>
          <p:cNvPr id="17" name="bk object 17"/>
          <p:cNvSpPr/>
          <p:nvPr/>
        </p:nvSpPr>
        <p:spPr>
          <a:xfrm>
            <a:off x="381476" y="1232535"/>
            <a:ext cx="8382000" cy="0"/>
          </a:xfrm>
          <a:custGeom>
            <a:avLst/>
            <a:gdLst/>
            <a:ahLst/>
            <a:cxnLst/>
            <a:rect l="l" t="t" r="r" b="b"/>
            <a:pathLst>
              <a:path w="11176000">
                <a:moveTo>
                  <a:pt x="0" y="0"/>
                </a:moveTo>
                <a:lnTo>
                  <a:pt x="11175492" y="0"/>
                </a:lnTo>
              </a:path>
            </a:pathLst>
          </a:custGeom>
          <a:ln w="57150">
            <a:solidFill>
              <a:srgbClr val="0C2D83"/>
            </a:solidFill>
          </a:ln>
        </p:spPr>
        <p:txBody>
          <a:bodyPr wrap="square" lIns="0" tIns="0" rIns="0" bIns="0" rtlCol="0"/>
          <a:lstStyle/>
          <a:p>
            <a:endParaRPr sz="1050"/>
          </a:p>
        </p:txBody>
      </p:sp>
      <p:sp>
        <p:nvSpPr>
          <p:cNvPr id="18" name="bk object 18"/>
          <p:cNvSpPr/>
          <p:nvPr/>
        </p:nvSpPr>
        <p:spPr>
          <a:xfrm>
            <a:off x="57150" y="76200"/>
            <a:ext cx="1177289" cy="1219200"/>
          </a:xfrm>
          <a:prstGeom prst="rect">
            <a:avLst/>
          </a:prstGeom>
          <a:blipFill>
            <a:blip r:embed="rId2" cstate="print"/>
            <a:stretch>
              <a:fillRect/>
            </a:stretch>
          </a:blipFill>
        </p:spPr>
        <p:txBody>
          <a:bodyPr wrap="square" lIns="0" tIns="0" rIns="0" bIns="0" rtlCol="0"/>
          <a:lstStyle/>
          <a:p>
            <a:endParaRPr sz="1050"/>
          </a:p>
        </p:txBody>
      </p:sp>
      <p:sp>
        <p:nvSpPr>
          <p:cNvPr id="2" name="Holder 2"/>
          <p:cNvSpPr>
            <a:spLocks noGrp="1"/>
          </p:cNvSpPr>
          <p:nvPr>
            <p:ph type="ctrTitle"/>
          </p:nvPr>
        </p:nvSpPr>
        <p:spPr>
          <a:xfrm>
            <a:off x="86677" y="92389"/>
            <a:ext cx="8970645" cy="230832"/>
          </a:xfrm>
          <a:prstGeom prst="rect">
            <a:avLst/>
          </a:prstGeom>
        </p:spPr>
        <p:txBody>
          <a:bodyPr wrap="square" lIns="0" tIns="0" rIns="0" bIns="0">
            <a:spAutoFit/>
          </a:bodyPr>
          <a:lstStyle>
            <a:lvl1pPr>
              <a:defRPr sz="1500" b="1" i="0">
                <a:solidFill>
                  <a:srgbClr val="008000"/>
                </a:solidFill>
                <a:latin typeface="Arial"/>
                <a:cs typeface="Arial"/>
              </a:defRPr>
            </a:lvl1pPr>
          </a:lstStyle>
          <a:p>
            <a:endParaRPr/>
          </a:p>
        </p:txBody>
      </p:sp>
      <p:sp>
        <p:nvSpPr>
          <p:cNvPr id="3" name="Holder 3"/>
          <p:cNvSpPr>
            <a:spLocks noGrp="1"/>
          </p:cNvSpPr>
          <p:nvPr>
            <p:ph type="subTitle" idx="4"/>
          </p:nvPr>
        </p:nvSpPr>
        <p:spPr>
          <a:xfrm>
            <a:off x="1371600" y="3840480"/>
            <a:ext cx="6400800" cy="30777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500" b="0" i="1">
                <a:solidFill>
                  <a:schemeClr val="tx1"/>
                </a:solidFill>
                <a:latin typeface="Arial"/>
                <a:cs typeface="Arial"/>
              </a:defRPr>
            </a:lvl1pPr>
          </a:lstStyle>
          <a:p>
            <a:pPr marL="9525">
              <a:lnSpc>
                <a:spcPts val="1733"/>
              </a:lnSpc>
            </a:pPr>
            <a:r>
              <a:rPr lang="en-US" spc="-4" smtClean="0"/>
              <a:t>Air </a:t>
            </a:r>
            <a:r>
              <a:rPr lang="en-US" spc="-8" smtClean="0"/>
              <a:t>Commando </a:t>
            </a:r>
            <a:r>
              <a:rPr lang="en-US" spc="-4" smtClean="0"/>
              <a:t>– Quiet</a:t>
            </a:r>
            <a:r>
              <a:rPr lang="en-US" spc="-8" smtClean="0"/>
              <a:t> </a:t>
            </a:r>
            <a:r>
              <a:rPr lang="en-US" spc="-4" smtClean="0"/>
              <a:t>Professional</a:t>
            </a:r>
            <a:endParaRPr lang="en-US" spc="-4"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4/19/2022</a:t>
            </a:fld>
            <a:endParaRPr lang="en-US"/>
          </a:p>
        </p:txBody>
      </p:sp>
      <p:sp>
        <p:nvSpPr>
          <p:cNvPr id="6" name="Holder 6"/>
          <p:cNvSpPr>
            <a:spLocks noGrp="1"/>
          </p:cNvSpPr>
          <p:nvPr>
            <p:ph type="sldNum" sz="quarter" idx="7"/>
          </p:nvPr>
        </p:nvSpPr>
        <p:spPr/>
        <p:txBody>
          <a:bodyPr lIns="0" tIns="0" rIns="0" bIns="0"/>
          <a:lstStyle>
            <a:lvl1pPr>
              <a:defRPr sz="750" b="0" i="0">
                <a:solidFill>
                  <a:srgbClr val="808080"/>
                </a:solidFill>
                <a:latin typeface="Arial"/>
                <a:cs typeface="Arial"/>
              </a:defRPr>
            </a:lvl1pPr>
          </a:lstStyle>
          <a:p>
            <a:pPr marL="19050">
              <a:spcBef>
                <a:spcPts val="4"/>
              </a:spcBef>
            </a:pPr>
            <a:fld id="{81D60167-4931-47E6-BA6A-407CBD079E47}" type="slidenum">
              <a:rPr lang="en-US" smtClean="0"/>
              <a:pPr marL="19050">
                <a:spcBef>
                  <a:spcPts val="4"/>
                </a:spcBef>
              </a:pPr>
              <a:t>‹#›</a:t>
            </a:fld>
            <a:endParaRPr lang="en-US" dirty="0"/>
          </a:p>
        </p:txBody>
      </p:sp>
    </p:spTree>
    <p:extLst>
      <p:ext uri="{BB962C8B-B14F-4D97-AF65-F5344CB8AC3E}">
        <p14:creationId xmlns:p14="http://schemas.microsoft.com/office/powerpoint/2010/main" val="4253196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5929F0-A00F-4860-9810-7E3DD88085F3}"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18D5B3-AD4B-476F-945C-1A541E564608}" type="slidenum">
              <a:rPr lang="en-US" smtClean="0"/>
              <a:t>‹#›</a:t>
            </a:fld>
            <a:endParaRPr lang="en-US"/>
          </a:p>
        </p:txBody>
      </p:sp>
    </p:spTree>
    <p:extLst>
      <p:ext uri="{BB962C8B-B14F-4D97-AF65-F5344CB8AC3E}">
        <p14:creationId xmlns:p14="http://schemas.microsoft.com/office/powerpoint/2010/main" val="32620189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81476" y="6452234"/>
            <a:ext cx="8382000" cy="0"/>
          </a:xfrm>
          <a:custGeom>
            <a:avLst/>
            <a:gdLst/>
            <a:ahLst/>
            <a:cxnLst/>
            <a:rect l="l" t="t" r="r" b="b"/>
            <a:pathLst>
              <a:path w="11176000">
                <a:moveTo>
                  <a:pt x="0" y="0"/>
                </a:moveTo>
                <a:lnTo>
                  <a:pt x="11175492" y="0"/>
                </a:lnTo>
              </a:path>
            </a:pathLst>
          </a:custGeom>
          <a:ln w="57150">
            <a:solidFill>
              <a:srgbClr val="0C2D83"/>
            </a:solidFill>
          </a:ln>
        </p:spPr>
        <p:txBody>
          <a:bodyPr wrap="square" lIns="0" tIns="0" rIns="0" bIns="0" rtlCol="0"/>
          <a:lstStyle/>
          <a:p>
            <a:endParaRPr sz="1050"/>
          </a:p>
        </p:txBody>
      </p:sp>
      <p:sp>
        <p:nvSpPr>
          <p:cNvPr id="17" name="bk object 17"/>
          <p:cNvSpPr/>
          <p:nvPr/>
        </p:nvSpPr>
        <p:spPr>
          <a:xfrm>
            <a:off x="381476" y="1232535"/>
            <a:ext cx="8382000" cy="0"/>
          </a:xfrm>
          <a:custGeom>
            <a:avLst/>
            <a:gdLst/>
            <a:ahLst/>
            <a:cxnLst/>
            <a:rect l="l" t="t" r="r" b="b"/>
            <a:pathLst>
              <a:path w="11176000">
                <a:moveTo>
                  <a:pt x="0" y="0"/>
                </a:moveTo>
                <a:lnTo>
                  <a:pt x="11175492" y="0"/>
                </a:lnTo>
              </a:path>
            </a:pathLst>
          </a:custGeom>
          <a:ln w="57150">
            <a:solidFill>
              <a:srgbClr val="0C2D83"/>
            </a:solidFill>
          </a:ln>
        </p:spPr>
        <p:txBody>
          <a:bodyPr wrap="square" lIns="0" tIns="0" rIns="0" bIns="0" rtlCol="0"/>
          <a:lstStyle/>
          <a:p>
            <a:endParaRPr sz="1050"/>
          </a:p>
        </p:txBody>
      </p:sp>
      <p:sp>
        <p:nvSpPr>
          <p:cNvPr id="18" name="bk object 18"/>
          <p:cNvSpPr/>
          <p:nvPr/>
        </p:nvSpPr>
        <p:spPr>
          <a:xfrm>
            <a:off x="57150" y="76200"/>
            <a:ext cx="1177289" cy="1219200"/>
          </a:xfrm>
          <a:prstGeom prst="rect">
            <a:avLst/>
          </a:prstGeom>
          <a:blipFill>
            <a:blip r:embed="rId2" cstate="print"/>
            <a:stretch>
              <a:fillRect/>
            </a:stretch>
          </a:blipFill>
        </p:spPr>
        <p:txBody>
          <a:bodyPr wrap="square" lIns="0" tIns="0" rIns="0" bIns="0" rtlCol="0"/>
          <a:lstStyle/>
          <a:p>
            <a:endParaRPr sz="1050"/>
          </a:p>
        </p:txBody>
      </p:sp>
      <p:sp>
        <p:nvSpPr>
          <p:cNvPr id="2" name="Holder 2"/>
          <p:cNvSpPr>
            <a:spLocks noGrp="1"/>
          </p:cNvSpPr>
          <p:nvPr>
            <p:ph type="ctrTitle"/>
          </p:nvPr>
        </p:nvSpPr>
        <p:spPr>
          <a:xfrm>
            <a:off x="86677" y="47468"/>
            <a:ext cx="8970645" cy="230832"/>
          </a:xfrm>
          <a:prstGeom prst="rect">
            <a:avLst/>
          </a:prstGeom>
        </p:spPr>
        <p:txBody>
          <a:bodyPr wrap="square" lIns="0" tIns="0" rIns="0" bIns="0">
            <a:spAutoFit/>
          </a:bodyPr>
          <a:lstStyle>
            <a:lvl1pPr>
              <a:defRPr sz="1500" b="1" i="0">
                <a:solidFill>
                  <a:srgbClr val="008000"/>
                </a:solidFill>
                <a:latin typeface="Arial"/>
                <a:cs typeface="Arial"/>
              </a:defRPr>
            </a:lvl1pPr>
          </a:lstStyle>
          <a:p>
            <a:endParaRPr/>
          </a:p>
        </p:txBody>
      </p:sp>
      <p:sp>
        <p:nvSpPr>
          <p:cNvPr id="3" name="Holder 3"/>
          <p:cNvSpPr>
            <a:spLocks noGrp="1"/>
          </p:cNvSpPr>
          <p:nvPr>
            <p:ph type="subTitle" idx="4"/>
          </p:nvPr>
        </p:nvSpPr>
        <p:spPr>
          <a:xfrm>
            <a:off x="1371600" y="3840480"/>
            <a:ext cx="6400800" cy="615553"/>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500" b="0" i="1">
                <a:solidFill>
                  <a:schemeClr val="tx1"/>
                </a:solidFill>
                <a:latin typeface="Arial"/>
                <a:cs typeface="Arial"/>
              </a:defRPr>
            </a:lvl1pPr>
          </a:lstStyle>
          <a:p>
            <a:pPr marL="9525">
              <a:lnSpc>
                <a:spcPts val="1733"/>
              </a:lnSpc>
            </a:pPr>
            <a:r>
              <a:rPr lang="en-US" spc="-4" smtClean="0"/>
              <a:t>Air </a:t>
            </a:r>
            <a:r>
              <a:rPr lang="en-US" spc="-8" smtClean="0"/>
              <a:t>Commando </a:t>
            </a:r>
            <a:r>
              <a:rPr lang="en-US" spc="-4" smtClean="0"/>
              <a:t>– Quiet</a:t>
            </a:r>
            <a:r>
              <a:rPr lang="en-US" spc="-8" smtClean="0"/>
              <a:t> </a:t>
            </a:r>
            <a:r>
              <a:rPr lang="en-US" spc="-4" smtClean="0"/>
              <a:t>Professional</a:t>
            </a:r>
            <a:endParaRPr lang="en-US" spc="-4"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4/19/2022</a:t>
            </a:fld>
            <a:endParaRPr lang="en-US"/>
          </a:p>
        </p:txBody>
      </p:sp>
      <p:sp>
        <p:nvSpPr>
          <p:cNvPr id="6" name="Holder 6"/>
          <p:cNvSpPr>
            <a:spLocks noGrp="1"/>
          </p:cNvSpPr>
          <p:nvPr>
            <p:ph type="sldNum" sz="quarter" idx="7"/>
          </p:nvPr>
        </p:nvSpPr>
        <p:spPr/>
        <p:txBody>
          <a:bodyPr lIns="0" tIns="0" rIns="0" bIns="0"/>
          <a:lstStyle>
            <a:lvl1pPr>
              <a:defRPr sz="750" b="0" i="0">
                <a:solidFill>
                  <a:srgbClr val="808080"/>
                </a:solidFill>
                <a:latin typeface="Arial"/>
                <a:cs typeface="Arial"/>
              </a:defRPr>
            </a:lvl1pPr>
          </a:lstStyle>
          <a:p>
            <a:pPr marL="19050">
              <a:spcBef>
                <a:spcPts val="4"/>
              </a:spcBef>
            </a:pPr>
            <a:fld id="{81D60167-4931-47E6-BA6A-407CBD079E47}" type="slidenum">
              <a:rPr lang="en-US" smtClean="0"/>
              <a:pPr marL="19050">
                <a:spcBef>
                  <a:spcPts val="4"/>
                </a:spcBef>
              </a:pPr>
              <a:t>‹#›</a:t>
            </a:fld>
            <a:endParaRPr lang="en-US" dirty="0"/>
          </a:p>
        </p:txBody>
      </p:sp>
    </p:spTree>
    <p:extLst>
      <p:ext uri="{BB962C8B-B14F-4D97-AF65-F5344CB8AC3E}">
        <p14:creationId xmlns:p14="http://schemas.microsoft.com/office/powerpoint/2010/main" val="14611326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6425" y="47468"/>
            <a:ext cx="8971151" cy="230832"/>
          </a:xfrm>
        </p:spPr>
        <p:txBody>
          <a:bodyPr lIns="0" tIns="0" rIns="0" bIns="0"/>
          <a:lstStyle>
            <a:lvl1pPr>
              <a:defRPr sz="1500" b="1" i="0">
                <a:solidFill>
                  <a:srgbClr val="008000"/>
                </a:solidFill>
                <a:latin typeface="Arial"/>
                <a:cs typeface="Arial"/>
              </a:defRPr>
            </a:lvl1pPr>
          </a:lstStyle>
          <a:p>
            <a:endParaRPr/>
          </a:p>
        </p:txBody>
      </p:sp>
      <p:sp>
        <p:nvSpPr>
          <p:cNvPr id="3" name="Holder 3"/>
          <p:cNvSpPr>
            <a:spLocks noGrp="1"/>
          </p:cNvSpPr>
          <p:nvPr>
            <p:ph type="body" idx="1"/>
          </p:nvPr>
        </p:nvSpPr>
        <p:spPr>
          <a:xfrm>
            <a:off x="1307873" y="2074731"/>
            <a:ext cx="6528254" cy="461665"/>
          </a:xfrm>
        </p:spPr>
        <p:txBody>
          <a:bodyPr lIns="0" tIns="0" rIns="0" bIns="0"/>
          <a:lstStyle>
            <a:lvl1pPr>
              <a:defRPr sz="30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500" b="0" i="1">
                <a:solidFill>
                  <a:schemeClr val="tx1"/>
                </a:solidFill>
                <a:latin typeface="Arial"/>
                <a:cs typeface="Arial"/>
              </a:defRPr>
            </a:lvl1pPr>
          </a:lstStyle>
          <a:p>
            <a:pPr marL="9525">
              <a:lnSpc>
                <a:spcPts val="1733"/>
              </a:lnSpc>
            </a:pPr>
            <a:r>
              <a:rPr lang="en-US" spc="-4" smtClean="0"/>
              <a:t>Air </a:t>
            </a:r>
            <a:r>
              <a:rPr lang="en-US" spc="-8" smtClean="0"/>
              <a:t>Commando </a:t>
            </a:r>
            <a:r>
              <a:rPr lang="en-US" spc="-4" smtClean="0"/>
              <a:t>– Quiet</a:t>
            </a:r>
            <a:r>
              <a:rPr lang="en-US" spc="-8" smtClean="0"/>
              <a:t> </a:t>
            </a:r>
            <a:r>
              <a:rPr lang="en-US" spc="-4" smtClean="0"/>
              <a:t>Professional</a:t>
            </a:r>
            <a:endParaRPr lang="en-US" spc="-4"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4/19/2022</a:t>
            </a:fld>
            <a:endParaRPr lang="en-US"/>
          </a:p>
        </p:txBody>
      </p:sp>
      <p:sp>
        <p:nvSpPr>
          <p:cNvPr id="6" name="Holder 6"/>
          <p:cNvSpPr>
            <a:spLocks noGrp="1"/>
          </p:cNvSpPr>
          <p:nvPr>
            <p:ph type="sldNum" sz="quarter" idx="7"/>
          </p:nvPr>
        </p:nvSpPr>
        <p:spPr/>
        <p:txBody>
          <a:bodyPr lIns="0" tIns="0" rIns="0" bIns="0"/>
          <a:lstStyle>
            <a:lvl1pPr>
              <a:defRPr sz="750" b="0" i="0">
                <a:solidFill>
                  <a:srgbClr val="808080"/>
                </a:solidFill>
                <a:latin typeface="Arial"/>
                <a:cs typeface="Arial"/>
              </a:defRPr>
            </a:lvl1pPr>
          </a:lstStyle>
          <a:p>
            <a:pPr marL="19050">
              <a:spcBef>
                <a:spcPts val="4"/>
              </a:spcBef>
            </a:pPr>
            <a:fld id="{81D60167-4931-47E6-BA6A-407CBD079E47}" type="slidenum">
              <a:rPr lang="en-US" smtClean="0"/>
              <a:pPr marL="19050">
                <a:spcBef>
                  <a:spcPts val="4"/>
                </a:spcBef>
              </a:pPr>
              <a:t>‹#›</a:t>
            </a:fld>
            <a:endParaRPr lang="en-US" dirty="0"/>
          </a:p>
        </p:txBody>
      </p:sp>
    </p:spTree>
    <p:extLst>
      <p:ext uri="{BB962C8B-B14F-4D97-AF65-F5344CB8AC3E}">
        <p14:creationId xmlns:p14="http://schemas.microsoft.com/office/powerpoint/2010/main" val="390734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EAC9CE0-9915-48C3-85D4-100269F452A2}" type="slidenum">
              <a:rPr lang="en-US" altLang="en-US"/>
              <a:pPr>
                <a:defRPr/>
              </a:pPr>
              <a:t>‹#›</a:t>
            </a:fld>
            <a:endParaRPr lang="en-US" altLang="en-US"/>
          </a:p>
        </p:txBody>
      </p:sp>
    </p:spTree>
    <p:extLst>
      <p:ext uri="{BB962C8B-B14F-4D97-AF65-F5344CB8AC3E}">
        <p14:creationId xmlns:p14="http://schemas.microsoft.com/office/powerpoint/2010/main" val="37510720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6425" y="47468"/>
            <a:ext cx="8971151" cy="230832"/>
          </a:xfrm>
        </p:spPr>
        <p:txBody>
          <a:bodyPr lIns="0" tIns="0" rIns="0" bIns="0"/>
          <a:lstStyle>
            <a:lvl1pPr>
              <a:defRPr sz="1500" b="1" i="0">
                <a:solidFill>
                  <a:srgbClr val="008000"/>
                </a:solidFill>
                <a:latin typeface="Arial"/>
                <a:cs typeface="Arial"/>
              </a:defRPr>
            </a:lvl1pPr>
          </a:lstStyle>
          <a:p>
            <a:endParaRPr/>
          </a:p>
        </p:txBody>
      </p:sp>
      <p:sp>
        <p:nvSpPr>
          <p:cNvPr id="3" name="Holder 3"/>
          <p:cNvSpPr>
            <a:spLocks noGrp="1"/>
          </p:cNvSpPr>
          <p:nvPr>
            <p:ph sz="half" idx="2"/>
          </p:nvPr>
        </p:nvSpPr>
        <p:spPr>
          <a:xfrm>
            <a:off x="457200" y="1577340"/>
            <a:ext cx="3977640" cy="61555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61555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500" b="0" i="1">
                <a:solidFill>
                  <a:schemeClr val="tx1"/>
                </a:solidFill>
                <a:latin typeface="Arial"/>
                <a:cs typeface="Arial"/>
              </a:defRPr>
            </a:lvl1pPr>
          </a:lstStyle>
          <a:p>
            <a:pPr marL="9525">
              <a:lnSpc>
                <a:spcPts val="1733"/>
              </a:lnSpc>
            </a:pPr>
            <a:r>
              <a:rPr lang="en-US" spc="-4" smtClean="0"/>
              <a:t>Air </a:t>
            </a:r>
            <a:r>
              <a:rPr lang="en-US" spc="-8" smtClean="0"/>
              <a:t>Commando </a:t>
            </a:r>
            <a:r>
              <a:rPr lang="en-US" spc="-4" smtClean="0"/>
              <a:t>– Quiet</a:t>
            </a:r>
            <a:r>
              <a:rPr lang="en-US" spc="-8" smtClean="0"/>
              <a:t> </a:t>
            </a:r>
            <a:r>
              <a:rPr lang="en-US" spc="-4" smtClean="0"/>
              <a:t>Professional</a:t>
            </a:r>
            <a:endParaRPr lang="en-US" spc="-4"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4/19/2022</a:t>
            </a:fld>
            <a:endParaRPr lang="en-US"/>
          </a:p>
        </p:txBody>
      </p:sp>
      <p:sp>
        <p:nvSpPr>
          <p:cNvPr id="7" name="Holder 7"/>
          <p:cNvSpPr>
            <a:spLocks noGrp="1"/>
          </p:cNvSpPr>
          <p:nvPr>
            <p:ph type="sldNum" sz="quarter" idx="7"/>
          </p:nvPr>
        </p:nvSpPr>
        <p:spPr/>
        <p:txBody>
          <a:bodyPr lIns="0" tIns="0" rIns="0" bIns="0"/>
          <a:lstStyle>
            <a:lvl1pPr>
              <a:defRPr sz="750" b="0" i="0">
                <a:solidFill>
                  <a:srgbClr val="808080"/>
                </a:solidFill>
                <a:latin typeface="Arial"/>
                <a:cs typeface="Arial"/>
              </a:defRPr>
            </a:lvl1pPr>
          </a:lstStyle>
          <a:p>
            <a:pPr marL="19050">
              <a:spcBef>
                <a:spcPts val="4"/>
              </a:spcBef>
            </a:pPr>
            <a:fld id="{81D60167-4931-47E6-BA6A-407CBD079E47}" type="slidenum">
              <a:rPr lang="en-US" smtClean="0"/>
              <a:pPr marL="19050">
                <a:spcBef>
                  <a:spcPts val="4"/>
                </a:spcBef>
              </a:pPr>
              <a:t>‹#›</a:t>
            </a:fld>
            <a:endParaRPr lang="en-US" dirty="0"/>
          </a:p>
        </p:txBody>
      </p:sp>
    </p:spTree>
    <p:extLst>
      <p:ext uri="{BB962C8B-B14F-4D97-AF65-F5344CB8AC3E}">
        <p14:creationId xmlns:p14="http://schemas.microsoft.com/office/powerpoint/2010/main" val="8448489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86425" y="47468"/>
            <a:ext cx="8971151" cy="230832"/>
          </a:xfrm>
        </p:spPr>
        <p:txBody>
          <a:bodyPr lIns="0" tIns="0" rIns="0" bIns="0"/>
          <a:lstStyle>
            <a:lvl1pPr>
              <a:defRPr sz="1500" b="1" i="0">
                <a:solidFill>
                  <a:srgbClr val="008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500" b="0" i="1">
                <a:solidFill>
                  <a:schemeClr val="tx1"/>
                </a:solidFill>
                <a:latin typeface="Arial"/>
                <a:cs typeface="Arial"/>
              </a:defRPr>
            </a:lvl1pPr>
          </a:lstStyle>
          <a:p>
            <a:pPr marL="9525">
              <a:lnSpc>
                <a:spcPts val="1733"/>
              </a:lnSpc>
            </a:pPr>
            <a:r>
              <a:rPr lang="en-US" spc="-4" smtClean="0"/>
              <a:t>Air </a:t>
            </a:r>
            <a:r>
              <a:rPr lang="en-US" spc="-8" smtClean="0"/>
              <a:t>Commando </a:t>
            </a:r>
            <a:r>
              <a:rPr lang="en-US" spc="-4" smtClean="0"/>
              <a:t>– Quiet</a:t>
            </a:r>
            <a:r>
              <a:rPr lang="en-US" spc="-8" smtClean="0"/>
              <a:t> </a:t>
            </a:r>
            <a:r>
              <a:rPr lang="en-US" spc="-4" smtClean="0"/>
              <a:t>Professional</a:t>
            </a:r>
            <a:endParaRPr lang="en-US" spc="-4"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4/19/2022</a:t>
            </a:fld>
            <a:endParaRPr lang="en-US"/>
          </a:p>
        </p:txBody>
      </p:sp>
      <p:sp>
        <p:nvSpPr>
          <p:cNvPr id="5" name="Holder 5"/>
          <p:cNvSpPr>
            <a:spLocks noGrp="1"/>
          </p:cNvSpPr>
          <p:nvPr>
            <p:ph type="sldNum" sz="quarter" idx="7"/>
          </p:nvPr>
        </p:nvSpPr>
        <p:spPr/>
        <p:txBody>
          <a:bodyPr lIns="0" tIns="0" rIns="0" bIns="0"/>
          <a:lstStyle>
            <a:lvl1pPr>
              <a:defRPr sz="750" b="0" i="0">
                <a:solidFill>
                  <a:srgbClr val="808080"/>
                </a:solidFill>
                <a:latin typeface="Arial"/>
                <a:cs typeface="Arial"/>
              </a:defRPr>
            </a:lvl1pPr>
          </a:lstStyle>
          <a:p>
            <a:pPr marL="19050">
              <a:spcBef>
                <a:spcPts val="4"/>
              </a:spcBef>
            </a:pPr>
            <a:fld id="{81D60167-4931-47E6-BA6A-407CBD079E47}" type="slidenum">
              <a:rPr lang="en-US" smtClean="0"/>
              <a:pPr marL="19050">
                <a:spcBef>
                  <a:spcPts val="4"/>
                </a:spcBef>
              </a:pPr>
              <a:t>‹#›</a:t>
            </a:fld>
            <a:endParaRPr lang="en-US" dirty="0"/>
          </a:p>
        </p:txBody>
      </p:sp>
    </p:spTree>
    <p:extLst>
      <p:ext uri="{BB962C8B-B14F-4D97-AF65-F5344CB8AC3E}">
        <p14:creationId xmlns:p14="http://schemas.microsoft.com/office/powerpoint/2010/main" val="842673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500" b="0" i="1">
                <a:solidFill>
                  <a:schemeClr val="tx1"/>
                </a:solidFill>
                <a:latin typeface="Arial"/>
                <a:cs typeface="Arial"/>
              </a:defRPr>
            </a:lvl1pPr>
          </a:lstStyle>
          <a:p>
            <a:pPr marL="9525">
              <a:lnSpc>
                <a:spcPts val="1733"/>
              </a:lnSpc>
            </a:pPr>
            <a:r>
              <a:rPr lang="en-US" spc="-4" smtClean="0"/>
              <a:t>Air </a:t>
            </a:r>
            <a:r>
              <a:rPr lang="en-US" spc="-8" smtClean="0"/>
              <a:t>Commando </a:t>
            </a:r>
            <a:r>
              <a:rPr lang="en-US" spc="-4" smtClean="0"/>
              <a:t>– Quiet</a:t>
            </a:r>
            <a:r>
              <a:rPr lang="en-US" spc="-8" smtClean="0"/>
              <a:t> </a:t>
            </a:r>
            <a:r>
              <a:rPr lang="en-US" spc="-4" smtClean="0"/>
              <a:t>Professional</a:t>
            </a:r>
            <a:endParaRPr lang="en-US" spc="-4"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4/19/2022</a:t>
            </a:fld>
            <a:endParaRPr lang="en-US"/>
          </a:p>
        </p:txBody>
      </p:sp>
      <p:sp>
        <p:nvSpPr>
          <p:cNvPr id="4" name="Holder 4"/>
          <p:cNvSpPr>
            <a:spLocks noGrp="1"/>
          </p:cNvSpPr>
          <p:nvPr>
            <p:ph type="sldNum" sz="quarter" idx="7"/>
          </p:nvPr>
        </p:nvSpPr>
        <p:spPr/>
        <p:txBody>
          <a:bodyPr lIns="0" tIns="0" rIns="0" bIns="0"/>
          <a:lstStyle>
            <a:lvl1pPr>
              <a:defRPr sz="750" b="0" i="0">
                <a:solidFill>
                  <a:srgbClr val="808080"/>
                </a:solidFill>
                <a:latin typeface="Arial"/>
                <a:cs typeface="Arial"/>
              </a:defRPr>
            </a:lvl1pPr>
          </a:lstStyle>
          <a:p>
            <a:pPr marL="19050">
              <a:spcBef>
                <a:spcPts val="4"/>
              </a:spcBef>
            </a:pPr>
            <a:fld id="{81D60167-4931-47E6-BA6A-407CBD079E47}" type="slidenum">
              <a:rPr lang="en-US" smtClean="0"/>
              <a:pPr marL="19050">
                <a:spcBef>
                  <a:spcPts val="4"/>
                </a:spcBef>
              </a:pPr>
              <a:t>‹#›</a:t>
            </a:fld>
            <a:endParaRPr lang="en-US" dirty="0"/>
          </a:p>
        </p:txBody>
      </p:sp>
    </p:spTree>
    <p:extLst>
      <p:ext uri="{BB962C8B-B14F-4D97-AF65-F5344CB8AC3E}">
        <p14:creationId xmlns:p14="http://schemas.microsoft.com/office/powerpoint/2010/main" val="2806955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4EC479E-0C54-40C7-9ADA-8F69CFAE7461}" type="slidenum">
              <a:rPr lang="en-US" altLang="en-US"/>
              <a:pPr>
                <a:defRPr/>
              </a:pPr>
              <a:t>‹#›</a:t>
            </a:fld>
            <a:endParaRPr lang="en-US" altLang="en-US"/>
          </a:p>
        </p:txBody>
      </p:sp>
    </p:spTree>
    <p:extLst>
      <p:ext uri="{BB962C8B-B14F-4D97-AF65-F5344CB8AC3E}">
        <p14:creationId xmlns:p14="http://schemas.microsoft.com/office/powerpoint/2010/main" val="2663863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EA531F4-8091-40EE-AEEC-6D04311A767C}" type="slidenum">
              <a:rPr lang="en-US" altLang="en-US"/>
              <a:pPr>
                <a:defRPr/>
              </a:pPr>
              <a:t>‹#›</a:t>
            </a:fld>
            <a:endParaRPr lang="en-US" altLang="en-US"/>
          </a:p>
        </p:txBody>
      </p:sp>
    </p:spTree>
    <p:extLst>
      <p:ext uri="{BB962C8B-B14F-4D97-AF65-F5344CB8AC3E}">
        <p14:creationId xmlns:p14="http://schemas.microsoft.com/office/powerpoint/2010/main" val="1549494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B4B036-D6EE-45D7-9260-3E7ACA5CD460}" type="slidenum">
              <a:rPr lang="en-US" altLang="en-US"/>
              <a:pPr>
                <a:defRPr/>
              </a:pPr>
              <a:t>‹#›</a:t>
            </a:fld>
            <a:endParaRPr lang="en-US" altLang="en-US"/>
          </a:p>
        </p:txBody>
      </p:sp>
    </p:spTree>
    <p:extLst>
      <p:ext uri="{BB962C8B-B14F-4D97-AF65-F5344CB8AC3E}">
        <p14:creationId xmlns:p14="http://schemas.microsoft.com/office/powerpoint/2010/main" val="602441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1950A2-A5EA-421C-8FD1-66BCC9C35068}" type="slidenum">
              <a:rPr lang="en-US" altLang="en-US"/>
              <a:pPr>
                <a:defRPr/>
              </a:pPr>
              <a:t>‹#›</a:t>
            </a:fld>
            <a:endParaRPr lang="en-US" altLang="en-US"/>
          </a:p>
        </p:txBody>
      </p:sp>
    </p:spTree>
    <p:extLst>
      <p:ext uri="{BB962C8B-B14F-4D97-AF65-F5344CB8AC3E}">
        <p14:creationId xmlns:p14="http://schemas.microsoft.com/office/powerpoint/2010/main" val="196141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image" Target="../media/image3.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5.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263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a:latin typeface="Arial" pitchFamily="34" charset="0"/>
                <a:cs typeface="+mn-cs"/>
              </a:defRPr>
            </a:lvl1pPr>
          </a:lstStyle>
          <a:p>
            <a:pPr>
              <a:defRPr/>
            </a:pPr>
            <a:endParaRPr lang="en-US"/>
          </a:p>
        </p:txBody>
      </p:sp>
      <p:sp>
        <p:nvSpPr>
          <p:cNvPr id="2263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a:latin typeface="Arial" pitchFamily="34" charset="0"/>
                <a:cs typeface="+mn-cs"/>
              </a:defRPr>
            </a:lvl1pPr>
          </a:lstStyle>
          <a:p>
            <a:pPr>
              <a:defRPr/>
            </a:pPr>
            <a:endParaRPr lang="en-US"/>
          </a:p>
        </p:txBody>
      </p:sp>
      <p:sp>
        <p:nvSpPr>
          <p:cNvPr id="2263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a:lvl1pPr>
          </a:lstStyle>
          <a:p>
            <a:pPr>
              <a:defRPr/>
            </a:pPr>
            <a:fld id="{73135AFA-FA15-439F-9018-EC214442BC21}" type="slidenum">
              <a:rPr lang="en-US" altLang="en-US"/>
              <a:pPr>
                <a:defRPr/>
              </a:pPr>
              <a:t>‹#›</a:t>
            </a:fld>
            <a:endParaRPr lang="en-US" altLang="en-US"/>
          </a:p>
        </p:txBody>
      </p:sp>
      <p:pic>
        <p:nvPicPr>
          <p:cNvPr id="1031" name="Picture 33" descr="USAF_BLUE_CHROME_WING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62050" y="2838450"/>
            <a:ext cx="285432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34" descr="Personnel Center shield"/>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89113" y="2133600"/>
            <a:ext cx="16002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14"/>
          <p:cNvSpPr>
            <a:spLocks noChangeShapeType="1"/>
          </p:cNvSpPr>
          <p:nvPr/>
        </p:nvSpPr>
        <p:spPr bwMode="auto">
          <a:xfrm>
            <a:off x="0" y="6435725"/>
            <a:ext cx="9144000" cy="1588"/>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 name="Line 28"/>
          <p:cNvSpPr>
            <a:spLocks noChangeShapeType="1"/>
          </p:cNvSpPr>
          <p:nvPr/>
        </p:nvSpPr>
        <p:spPr bwMode="auto">
          <a:xfrm>
            <a:off x="0" y="1231900"/>
            <a:ext cx="9144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5" name="Text Box 27"/>
          <p:cNvSpPr txBox="1">
            <a:spLocks noChangeArrowheads="1"/>
          </p:cNvSpPr>
          <p:nvPr/>
        </p:nvSpPr>
        <p:spPr bwMode="auto">
          <a:xfrm>
            <a:off x="461963" y="549275"/>
            <a:ext cx="8262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algn="ctr">
              <a:defRPr/>
            </a:pPr>
            <a:r>
              <a:rPr lang="en-US" altLang="en-US" sz="3200" b="1" i="1" smtClean="0">
                <a:cs typeface="+mn-cs"/>
              </a:rPr>
              <a:t>Air Force Personnel Center</a:t>
            </a:r>
          </a:p>
        </p:txBody>
      </p:sp>
    </p:spTree>
  </p:cSld>
  <p:clrMap bg1="lt1" tx1="dk1" bg2="lt2" tx2="dk2" accent1="accent1" accent2="accent2" accent3="accent3" accent4="accent4" accent5="accent5" accent6="accent6" hlink="hlink" folHlink="folHlink"/>
  <p:sldLayoutIdLst>
    <p:sldLayoutId id="2147493110" r:id="rId1"/>
    <p:sldLayoutId id="2147493079" r:id="rId2"/>
    <p:sldLayoutId id="2147493080" r:id="rId3"/>
    <p:sldLayoutId id="2147493081" r:id="rId4"/>
    <p:sldLayoutId id="2147493082" r:id="rId5"/>
    <p:sldLayoutId id="2147493083" r:id="rId6"/>
    <p:sldLayoutId id="2147493084" r:id="rId7"/>
    <p:sldLayoutId id="2147493085" r:id="rId8"/>
    <p:sldLayoutId id="2147493086" r:id="rId9"/>
    <p:sldLayoutId id="2147493087" r:id="rId10"/>
    <p:sldLayoutId id="2147493088"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263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a:solidFill>
                  <a:srgbClr val="000000"/>
                </a:solidFill>
                <a:latin typeface="Arial" pitchFamily="34" charset="0"/>
                <a:cs typeface="+mn-cs"/>
              </a:defRPr>
            </a:lvl1pPr>
          </a:lstStyle>
          <a:p>
            <a:pPr>
              <a:defRPr/>
            </a:pPr>
            <a:endParaRPr lang="en-US"/>
          </a:p>
        </p:txBody>
      </p:sp>
      <p:sp>
        <p:nvSpPr>
          <p:cNvPr id="2263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a:solidFill>
                  <a:srgbClr val="000000"/>
                </a:solidFill>
                <a:latin typeface="Arial" pitchFamily="34" charset="0"/>
                <a:cs typeface="+mn-cs"/>
              </a:defRPr>
            </a:lvl1pPr>
          </a:lstStyle>
          <a:p>
            <a:pPr>
              <a:defRPr/>
            </a:pPr>
            <a:endParaRPr lang="en-US"/>
          </a:p>
        </p:txBody>
      </p:sp>
      <p:sp>
        <p:nvSpPr>
          <p:cNvPr id="2263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a:solidFill>
                  <a:srgbClr val="000000"/>
                </a:solidFill>
              </a:defRPr>
            </a:lvl1pPr>
          </a:lstStyle>
          <a:p>
            <a:pPr>
              <a:defRPr/>
            </a:pPr>
            <a:fld id="{EAE9FA5A-05C8-4425-BD2D-33B7030C4F82}" type="slidenum">
              <a:rPr lang="en-US" altLang="en-US"/>
              <a:pPr>
                <a:defRPr/>
              </a:pPr>
              <a:t>‹#›</a:t>
            </a:fld>
            <a:endParaRPr lang="en-US" altLang="en-US"/>
          </a:p>
        </p:txBody>
      </p:sp>
      <p:pic>
        <p:nvPicPr>
          <p:cNvPr id="2055" name="Picture 33" descr="USAF_BLUE_CHROME_WING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62050" y="2838450"/>
            <a:ext cx="285432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34" descr="Personnel Center shield"/>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89113" y="2133600"/>
            <a:ext cx="16002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Line 14"/>
          <p:cNvSpPr>
            <a:spLocks noChangeShapeType="1"/>
          </p:cNvSpPr>
          <p:nvPr/>
        </p:nvSpPr>
        <p:spPr bwMode="auto">
          <a:xfrm>
            <a:off x="0" y="6435725"/>
            <a:ext cx="9144000" cy="1588"/>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8" name="Line 28"/>
          <p:cNvSpPr>
            <a:spLocks noChangeShapeType="1"/>
          </p:cNvSpPr>
          <p:nvPr/>
        </p:nvSpPr>
        <p:spPr bwMode="auto">
          <a:xfrm>
            <a:off x="0" y="1231900"/>
            <a:ext cx="9144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5" name="Text Box 27"/>
          <p:cNvSpPr txBox="1">
            <a:spLocks noChangeArrowheads="1"/>
          </p:cNvSpPr>
          <p:nvPr/>
        </p:nvSpPr>
        <p:spPr bwMode="auto">
          <a:xfrm>
            <a:off x="461963" y="549275"/>
            <a:ext cx="8262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algn="ctr">
              <a:defRPr/>
            </a:pPr>
            <a:r>
              <a:rPr lang="en-US" altLang="en-US" sz="3200" b="1" i="1" smtClean="0">
                <a:solidFill>
                  <a:srgbClr val="000000"/>
                </a:solidFill>
                <a:cs typeface="+mn-cs"/>
              </a:rPr>
              <a:t>Air Force Personnel Center</a:t>
            </a:r>
          </a:p>
        </p:txBody>
      </p:sp>
    </p:spTree>
  </p:cSld>
  <p:clrMap bg1="lt1" tx1="dk1" bg2="lt2" tx2="dk2" accent1="accent1" accent2="accent2" accent3="accent3" accent4="accent4" accent5="accent5" accent6="accent6" hlink="hlink" folHlink="folHlink"/>
  <p:sldLayoutIdLst>
    <p:sldLayoutId id="2147493111" r:id="rId1"/>
    <p:sldLayoutId id="2147493089" r:id="rId2"/>
    <p:sldLayoutId id="2147493090" r:id="rId3"/>
    <p:sldLayoutId id="2147493091" r:id="rId4"/>
    <p:sldLayoutId id="2147493092" r:id="rId5"/>
    <p:sldLayoutId id="2147493093" r:id="rId6"/>
    <p:sldLayoutId id="2147493094" r:id="rId7"/>
    <p:sldLayoutId id="2147493095" r:id="rId8"/>
    <p:sldLayoutId id="2147493096" r:id="rId9"/>
    <p:sldLayoutId id="2147493097" r:id="rId10"/>
    <p:sldLayoutId id="2147493098"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pitchFamily="34"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defRPr>
            </a:lvl1pPr>
          </a:lstStyle>
          <a:p>
            <a:pPr>
              <a:defRPr/>
            </a:pPr>
            <a:fld id="{0DF5151F-CFE2-4C9A-B569-A8C8D01343E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3099" r:id="rId1"/>
    <p:sldLayoutId id="2147493100" r:id="rId2"/>
    <p:sldLayoutId id="2147493101" r:id="rId3"/>
    <p:sldLayoutId id="2147493102" r:id="rId4"/>
    <p:sldLayoutId id="2147493103" r:id="rId5"/>
    <p:sldLayoutId id="2147493104" r:id="rId6"/>
    <p:sldLayoutId id="2147493105" r:id="rId7"/>
    <p:sldLayoutId id="2147493106" r:id="rId8"/>
    <p:sldLayoutId id="2147493107" r:id="rId9"/>
    <p:sldLayoutId id="2147493108" r:id="rId10"/>
    <p:sldLayoutId id="2147493109"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969696"/>
                </a:solidFill>
                <a:latin typeface="Arial" charset="0"/>
              </a:defRPr>
            </a:lvl1pPr>
          </a:lstStyle>
          <a:p>
            <a:pPr>
              <a:defRPr/>
            </a:pPr>
            <a:r>
              <a:rPr lang="en-US"/>
              <a:t>As of: </a:t>
            </a:r>
          </a:p>
        </p:txBody>
      </p:sp>
      <p:sp>
        <p:nvSpPr>
          <p:cNvPr id="49156" name="Rectangle 1028"/>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solidFill>
                  <a:schemeClr val="bg1">
                    <a:lumMod val="50000"/>
                  </a:schemeClr>
                </a:solidFill>
                <a:latin typeface="Arial" charset="0"/>
              </a:defRPr>
            </a:lvl1pPr>
          </a:lstStyle>
          <a:p>
            <a:pPr>
              <a:defRPr/>
            </a:pPr>
            <a:fld id="{90D42371-C7D3-4B92-B5B1-851BA8B22CC9}" type="slidenum">
              <a:rPr lang="en-US"/>
              <a:pPr>
                <a:defRPr/>
              </a:pPr>
              <a:t>‹#›</a:t>
            </a:fld>
            <a:endParaRPr lang="en-US" dirty="0"/>
          </a:p>
        </p:txBody>
      </p:sp>
      <p:sp>
        <p:nvSpPr>
          <p:cNvPr id="1028" name="Text Box 1029"/>
          <p:cNvSpPr txBox="1">
            <a:spLocks noChangeArrowheads="1"/>
          </p:cNvSpPr>
          <p:nvPr/>
        </p:nvSpPr>
        <p:spPr bwMode="auto">
          <a:xfrm>
            <a:off x="1295400" y="6491288"/>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defRPr/>
            </a:pPr>
            <a:r>
              <a:rPr lang="en-US" altLang="en-US" sz="1600" b="1" i="1" smtClean="0">
                <a:latin typeface="Century Schoolbook" panose="02040604050505020304" pitchFamily="18" charset="0"/>
              </a:rPr>
              <a:t>I n t e g r i t y  -  S e r v i c e  -  E x c e l l e n c e</a:t>
            </a:r>
          </a:p>
        </p:txBody>
      </p:sp>
      <p:sp>
        <p:nvSpPr>
          <p:cNvPr id="5125" name="Rectangle 1030"/>
          <p:cNvSpPr>
            <a:spLocks noGrp="1" noChangeArrowheads="1"/>
          </p:cNvSpPr>
          <p:nvPr>
            <p:ph type="title"/>
          </p:nvPr>
        </p:nvSpPr>
        <p:spPr bwMode="auto">
          <a:xfrm>
            <a:off x="1663700" y="76200"/>
            <a:ext cx="7143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6" name="Line 1035"/>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7" name="Line 1036"/>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128" name="Picture 1037" descr="afsymbol"/>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2113" y="90488"/>
            <a:ext cx="13462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Rectangle 1040"/>
          <p:cNvSpPr>
            <a:spLocks noGrp="1" noChangeArrowheads="1"/>
          </p:cNvSpPr>
          <p:nvPr>
            <p:ph type="body" idx="1"/>
          </p:nvPr>
        </p:nvSpPr>
        <p:spPr bwMode="auto">
          <a:xfrm>
            <a:off x="276225" y="1504950"/>
            <a:ext cx="839787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0"/>
            <a:r>
              <a:rPr lang="en-US" altLang="en-US" smtClean="0"/>
              <a:t>2nd Bullet</a:t>
            </a:r>
          </a:p>
        </p:txBody>
      </p:sp>
    </p:spTree>
  </p:cSld>
  <p:clrMap bg1="lt1" tx1="dk1" bg2="lt2" tx2="dk2" accent1="accent1" accent2="accent2" accent3="accent3" accent4="accent4" accent5="accent5" accent6="accent6" hlink="hlink" folHlink="folHlink"/>
  <p:sldLayoutIdLst>
    <p:sldLayoutId id="2147493125" r:id="rId1"/>
    <p:sldLayoutId id="2147493126" r:id="rId2"/>
    <p:sldLayoutId id="2147493127" r:id="rId3"/>
    <p:sldLayoutId id="2147493128" r:id="rId4"/>
    <p:sldLayoutId id="2147493129" r:id="rId5"/>
    <p:sldLayoutId id="2147493130" r:id="rId6"/>
    <p:sldLayoutId id="2147493131" r:id="rId7"/>
    <p:sldLayoutId id="2147493132" r:id="rId8"/>
    <p:sldLayoutId id="2147493133" r:id="rId9"/>
    <p:sldLayoutId id="2147493134" r:id="rId10"/>
    <p:sldLayoutId id="2147493135" r:id="rId11"/>
    <p:sldLayoutId id="2147493136" r:id="rId12"/>
    <p:sldLayoutId id="2147493143" r:id="rId13"/>
    <p:sldLayoutId id="2147493144" r:id="rId14"/>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anose="05000000000000000000"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81476" y="6452234"/>
            <a:ext cx="8382000" cy="0"/>
          </a:xfrm>
          <a:custGeom>
            <a:avLst/>
            <a:gdLst/>
            <a:ahLst/>
            <a:cxnLst/>
            <a:rect l="l" t="t" r="r" b="b"/>
            <a:pathLst>
              <a:path w="11176000">
                <a:moveTo>
                  <a:pt x="0" y="0"/>
                </a:moveTo>
                <a:lnTo>
                  <a:pt x="11175492" y="0"/>
                </a:lnTo>
              </a:path>
            </a:pathLst>
          </a:custGeom>
          <a:ln w="57150">
            <a:solidFill>
              <a:srgbClr val="0C2D83"/>
            </a:solidFill>
          </a:ln>
        </p:spPr>
        <p:txBody>
          <a:bodyPr wrap="square" lIns="0" tIns="0" rIns="0" bIns="0" rtlCol="0"/>
          <a:lstStyle/>
          <a:p>
            <a:endParaRPr sz="1050"/>
          </a:p>
        </p:txBody>
      </p:sp>
      <p:sp>
        <p:nvSpPr>
          <p:cNvPr id="17" name="bk object 17"/>
          <p:cNvSpPr/>
          <p:nvPr/>
        </p:nvSpPr>
        <p:spPr>
          <a:xfrm>
            <a:off x="381476" y="1232535"/>
            <a:ext cx="8382000" cy="0"/>
          </a:xfrm>
          <a:custGeom>
            <a:avLst/>
            <a:gdLst/>
            <a:ahLst/>
            <a:cxnLst/>
            <a:rect l="l" t="t" r="r" b="b"/>
            <a:pathLst>
              <a:path w="11176000">
                <a:moveTo>
                  <a:pt x="0" y="0"/>
                </a:moveTo>
                <a:lnTo>
                  <a:pt x="11175492" y="0"/>
                </a:lnTo>
              </a:path>
            </a:pathLst>
          </a:custGeom>
          <a:ln w="57150">
            <a:solidFill>
              <a:srgbClr val="0C2D83"/>
            </a:solidFill>
          </a:ln>
        </p:spPr>
        <p:txBody>
          <a:bodyPr wrap="square" lIns="0" tIns="0" rIns="0" bIns="0" rtlCol="0"/>
          <a:lstStyle/>
          <a:p>
            <a:endParaRPr sz="1050"/>
          </a:p>
        </p:txBody>
      </p:sp>
      <p:sp>
        <p:nvSpPr>
          <p:cNvPr id="2" name="Holder 2"/>
          <p:cNvSpPr>
            <a:spLocks noGrp="1"/>
          </p:cNvSpPr>
          <p:nvPr>
            <p:ph type="title"/>
          </p:nvPr>
        </p:nvSpPr>
        <p:spPr>
          <a:xfrm>
            <a:off x="86425" y="47468"/>
            <a:ext cx="8971151" cy="307777"/>
          </a:xfrm>
          <a:prstGeom prst="rect">
            <a:avLst/>
          </a:prstGeom>
        </p:spPr>
        <p:txBody>
          <a:bodyPr wrap="square" lIns="0" tIns="0" rIns="0" bIns="0">
            <a:spAutoFit/>
          </a:bodyPr>
          <a:lstStyle>
            <a:lvl1pPr>
              <a:defRPr sz="2000" b="1" i="0">
                <a:solidFill>
                  <a:srgbClr val="008000"/>
                </a:solidFill>
                <a:latin typeface="Arial"/>
                <a:cs typeface="Arial"/>
              </a:defRPr>
            </a:lvl1pPr>
          </a:lstStyle>
          <a:p>
            <a:endParaRPr/>
          </a:p>
        </p:txBody>
      </p:sp>
      <p:sp>
        <p:nvSpPr>
          <p:cNvPr id="3" name="Holder 3"/>
          <p:cNvSpPr>
            <a:spLocks noGrp="1"/>
          </p:cNvSpPr>
          <p:nvPr>
            <p:ph type="body" idx="1"/>
          </p:nvPr>
        </p:nvSpPr>
        <p:spPr>
          <a:xfrm>
            <a:off x="1307873" y="2074731"/>
            <a:ext cx="6528254" cy="615553"/>
          </a:xfrm>
          <a:prstGeom prst="rect">
            <a:avLst/>
          </a:prstGeom>
        </p:spPr>
        <p:txBody>
          <a:bodyPr wrap="square" lIns="0" tIns="0" rIns="0" bIns="0">
            <a:spAutoFit/>
          </a:bodyPr>
          <a:lstStyle>
            <a:lvl1pPr>
              <a:defRPr sz="40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2815899" y="6508087"/>
            <a:ext cx="3054668" cy="218008"/>
          </a:xfrm>
          <a:prstGeom prst="rect">
            <a:avLst/>
          </a:prstGeom>
        </p:spPr>
        <p:txBody>
          <a:bodyPr wrap="square" lIns="0" tIns="0" rIns="0" bIns="0">
            <a:spAutoFit/>
          </a:bodyPr>
          <a:lstStyle>
            <a:lvl1pPr>
              <a:defRPr sz="1500" b="0" i="1">
                <a:solidFill>
                  <a:schemeClr val="tx1"/>
                </a:solidFill>
                <a:latin typeface="Arial"/>
                <a:cs typeface="Arial"/>
              </a:defRPr>
            </a:lvl1pPr>
          </a:lstStyle>
          <a:p>
            <a:pPr marL="9525">
              <a:lnSpc>
                <a:spcPts val="1733"/>
              </a:lnSpc>
            </a:pPr>
            <a:r>
              <a:rPr lang="en-US" spc="-4" smtClean="0"/>
              <a:t>Air </a:t>
            </a:r>
            <a:r>
              <a:rPr lang="en-US" spc="-8" smtClean="0"/>
              <a:t>Commando </a:t>
            </a:r>
            <a:r>
              <a:rPr lang="en-US" spc="-4" smtClean="0"/>
              <a:t>– Quiet</a:t>
            </a:r>
            <a:r>
              <a:rPr lang="en-US" spc="-8" smtClean="0"/>
              <a:t> </a:t>
            </a:r>
            <a:r>
              <a:rPr lang="en-US" spc="-4" smtClean="0"/>
              <a:t>Professional</a:t>
            </a:r>
            <a:endParaRPr lang="en-US" spc="-4" dirty="0"/>
          </a:p>
        </p:txBody>
      </p:sp>
      <p:sp>
        <p:nvSpPr>
          <p:cNvPr id="5" name="Holder 5"/>
          <p:cNvSpPr>
            <a:spLocks noGrp="1"/>
          </p:cNvSpPr>
          <p:nvPr>
            <p:ph type="dt" sz="half" idx="6"/>
          </p:nvPr>
        </p:nvSpPr>
        <p:spPr>
          <a:xfrm>
            <a:off x="457200" y="6377940"/>
            <a:ext cx="2103120" cy="215444"/>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4/19/2022</a:t>
            </a:fld>
            <a:endParaRPr lang="en-US"/>
          </a:p>
        </p:txBody>
      </p:sp>
      <p:sp>
        <p:nvSpPr>
          <p:cNvPr id="6" name="Holder 6"/>
          <p:cNvSpPr>
            <a:spLocks noGrp="1"/>
          </p:cNvSpPr>
          <p:nvPr>
            <p:ph type="sldNum" sz="quarter" idx="7"/>
          </p:nvPr>
        </p:nvSpPr>
        <p:spPr>
          <a:xfrm>
            <a:off x="8936228" y="6565889"/>
            <a:ext cx="144780" cy="115416"/>
          </a:xfrm>
          <a:prstGeom prst="rect">
            <a:avLst/>
          </a:prstGeom>
        </p:spPr>
        <p:txBody>
          <a:bodyPr wrap="square" lIns="0" tIns="0" rIns="0" bIns="0">
            <a:spAutoFit/>
          </a:bodyPr>
          <a:lstStyle>
            <a:lvl1pPr>
              <a:defRPr sz="750" b="0" i="0">
                <a:solidFill>
                  <a:srgbClr val="808080"/>
                </a:solidFill>
                <a:latin typeface="Arial"/>
                <a:cs typeface="Arial"/>
              </a:defRPr>
            </a:lvl1pPr>
          </a:lstStyle>
          <a:p>
            <a:pPr marL="19050">
              <a:spcBef>
                <a:spcPts val="4"/>
              </a:spcBef>
            </a:pPr>
            <a:fld id="{81D60167-4931-47E6-BA6A-407CBD079E47}" type="slidenum">
              <a:rPr lang="en-US" smtClean="0"/>
              <a:pPr marL="19050">
                <a:spcBef>
                  <a:spcPts val="4"/>
                </a:spcBef>
              </a:pPr>
              <a:t>‹#›</a:t>
            </a:fld>
            <a:endParaRPr lang="en-US" dirty="0"/>
          </a:p>
        </p:txBody>
      </p:sp>
    </p:spTree>
    <p:extLst>
      <p:ext uri="{BB962C8B-B14F-4D97-AF65-F5344CB8AC3E}">
        <p14:creationId xmlns:p14="http://schemas.microsoft.com/office/powerpoint/2010/main" val="3311700946"/>
      </p:ext>
    </p:extLst>
  </p:cSld>
  <p:clrMap bg1="lt1" tx1="dk1" bg2="lt2" tx2="dk2" accent1="accent1" accent2="accent2" accent3="accent3" accent4="accent4" accent5="accent5" accent6="accent6" hlink="hlink" folHlink="folHlink"/>
  <p:sldLayoutIdLst>
    <p:sldLayoutId id="2147493138" r:id="rId1"/>
    <p:sldLayoutId id="2147493139" r:id="rId2"/>
    <p:sldLayoutId id="2147493140" r:id="rId3"/>
    <p:sldLayoutId id="2147493141" r:id="rId4"/>
    <p:sldLayoutId id="2147493142"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1011" y="1210056"/>
            <a:ext cx="8201978" cy="461665"/>
          </a:xfrm>
          <a:prstGeom prst="rect">
            <a:avLst/>
          </a:prstGeom>
        </p:spPr>
        <p:txBody>
          <a:bodyPr vert="horz" wrap="square" lIns="0" tIns="0" rIns="0" bIns="0" rtlCol="0">
            <a:spAutoFit/>
          </a:bodyPr>
          <a:lstStyle/>
          <a:p>
            <a:pPr marL="9525"/>
            <a:r>
              <a:rPr sz="3000" dirty="0">
                <a:solidFill>
                  <a:srgbClr val="000000"/>
                </a:solidFill>
                <a:latin typeface="Arial Black"/>
                <a:cs typeface="Arial Black"/>
              </a:rPr>
              <a:t>Air </a:t>
            </a:r>
            <a:r>
              <a:rPr sz="3000" spc="-11" dirty="0">
                <a:solidFill>
                  <a:srgbClr val="000000"/>
                </a:solidFill>
                <a:latin typeface="Arial Black"/>
                <a:cs typeface="Arial Black"/>
              </a:rPr>
              <a:t>Force </a:t>
            </a:r>
            <a:r>
              <a:rPr sz="3000" spc="-4" dirty="0">
                <a:solidFill>
                  <a:srgbClr val="000000"/>
                </a:solidFill>
                <a:latin typeface="Arial Black"/>
                <a:cs typeface="Arial Black"/>
              </a:rPr>
              <a:t>Special Operations</a:t>
            </a:r>
            <a:r>
              <a:rPr sz="3000" spc="-38" dirty="0">
                <a:solidFill>
                  <a:srgbClr val="000000"/>
                </a:solidFill>
                <a:latin typeface="Arial Black"/>
                <a:cs typeface="Arial Black"/>
              </a:rPr>
              <a:t> </a:t>
            </a:r>
            <a:r>
              <a:rPr sz="3000" spc="-4" dirty="0">
                <a:solidFill>
                  <a:srgbClr val="000000"/>
                </a:solidFill>
                <a:latin typeface="Arial Black"/>
                <a:cs typeface="Arial Black"/>
              </a:rPr>
              <a:t>Command</a:t>
            </a:r>
            <a:endParaRPr sz="3000" dirty="0">
              <a:latin typeface="Arial Black"/>
              <a:cs typeface="Arial Black"/>
            </a:endParaRPr>
          </a:p>
        </p:txBody>
      </p:sp>
      <p:sp>
        <p:nvSpPr>
          <p:cNvPr id="3" name="object 3"/>
          <p:cNvSpPr txBox="1"/>
          <p:nvPr/>
        </p:nvSpPr>
        <p:spPr>
          <a:xfrm>
            <a:off x="3044499" y="1800606"/>
            <a:ext cx="3054668" cy="230832"/>
          </a:xfrm>
          <a:prstGeom prst="rect">
            <a:avLst/>
          </a:prstGeom>
        </p:spPr>
        <p:txBody>
          <a:bodyPr vert="horz" wrap="square" lIns="0" tIns="0" rIns="0" bIns="0" rtlCol="0">
            <a:spAutoFit/>
          </a:bodyPr>
          <a:lstStyle/>
          <a:p>
            <a:pPr marL="9525" defTabSz="685800" eaLnBrk="1" fontAlgn="auto" hangingPunct="1">
              <a:spcBef>
                <a:spcPts val="0"/>
              </a:spcBef>
              <a:spcAft>
                <a:spcPts val="0"/>
              </a:spcAft>
            </a:pPr>
            <a:r>
              <a:rPr sz="1500" i="1" spc="-4" dirty="0">
                <a:solidFill>
                  <a:prstClr val="black"/>
                </a:solidFill>
                <a:latin typeface="Arial"/>
                <a:cs typeface="Arial"/>
              </a:rPr>
              <a:t>Air </a:t>
            </a:r>
            <a:r>
              <a:rPr sz="1500" i="1" spc="-8" dirty="0">
                <a:solidFill>
                  <a:prstClr val="black"/>
                </a:solidFill>
                <a:latin typeface="Arial"/>
                <a:cs typeface="Arial"/>
              </a:rPr>
              <a:t>Commando </a:t>
            </a:r>
            <a:r>
              <a:rPr sz="1500" i="1" spc="-4" dirty="0">
                <a:solidFill>
                  <a:prstClr val="black"/>
                </a:solidFill>
                <a:latin typeface="Arial"/>
                <a:cs typeface="Arial"/>
              </a:rPr>
              <a:t>– Quiet</a:t>
            </a:r>
            <a:r>
              <a:rPr sz="1500" i="1" spc="-8" dirty="0">
                <a:solidFill>
                  <a:prstClr val="black"/>
                </a:solidFill>
                <a:latin typeface="Arial"/>
                <a:cs typeface="Arial"/>
              </a:rPr>
              <a:t> </a:t>
            </a:r>
            <a:r>
              <a:rPr sz="1500" i="1" spc="-4" dirty="0">
                <a:solidFill>
                  <a:prstClr val="black"/>
                </a:solidFill>
                <a:latin typeface="Arial"/>
                <a:cs typeface="Arial"/>
              </a:rPr>
              <a:t>Professional</a:t>
            </a:r>
            <a:endParaRPr sz="1500" dirty="0">
              <a:solidFill>
                <a:prstClr val="black"/>
              </a:solidFill>
              <a:latin typeface="Arial"/>
              <a:cs typeface="Arial"/>
            </a:endParaRPr>
          </a:p>
        </p:txBody>
      </p:sp>
      <p:sp>
        <p:nvSpPr>
          <p:cNvPr id="4" name="object 4"/>
          <p:cNvSpPr txBox="1"/>
          <p:nvPr/>
        </p:nvSpPr>
        <p:spPr>
          <a:xfrm>
            <a:off x="6974200" y="892829"/>
            <a:ext cx="2083118" cy="230832"/>
          </a:xfrm>
          <a:prstGeom prst="rect">
            <a:avLst/>
          </a:prstGeom>
        </p:spPr>
        <p:txBody>
          <a:bodyPr vert="horz" wrap="square" lIns="0" tIns="0" rIns="0" bIns="0" rtlCol="0">
            <a:spAutoFit/>
          </a:bodyPr>
          <a:lstStyle/>
          <a:p>
            <a:pPr marL="9525" defTabSz="685800" eaLnBrk="1" fontAlgn="auto" hangingPunct="1">
              <a:spcBef>
                <a:spcPts val="0"/>
              </a:spcBef>
              <a:spcAft>
                <a:spcPts val="0"/>
              </a:spcAft>
            </a:pPr>
            <a:r>
              <a:rPr sz="1500" b="1" spc="-4" dirty="0">
                <a:solidFill>
                  <a:srgbClr val="008000"/>
                </a:solidFill>
                <a:latin typeface="Arial"/>
                <a:cs typeface="Arial"/>
              </a:rPr>
              <a:t>UNCLASSIFIED//FOUO</a:t>
            </a:r>
            <a:endParaRPr sz="1500" dirty="0">
              <a:solidFill>
                <a:prstClr val="black"/>
              </a:solidFill>
              <a:latin typeface="Arial"/>
              <a:cs typeface="Arial"/>
            </a:endParaRPr>
          </a:p>
        </p:txBody>
      </p:sp>
      <p:sp>
        <p:nvSpPr>
          <p:cNvPr id="5" name="object 5"/>
          <p:cNvSpPr/>
          <p:nvPr/>
        </p:nvSpPr>
        <p:spPr>
          <a:xfrm>
            <a:off x="457201" y="3543301"/>
            <a:ext cx="2057399" cy="2028824"/>
          </a:xfrm>
          <a:prstGeom prst="rect">
            <a:avLst/>
          </a:prstGeom>
          <a:blipFill>
            <a:blip r:embed="rId2" cstate="print"/>
            <a:stretch>
              <a:fillRect/>
            </a:stretch>
          </a:blip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cs typeface="+mn-cs"/>
            </a:endParaRPr>
          </a:p>
        </p:txBody>
      </p:sp>
      <p:sp>
        <p:nvSpPr>
          <p:cNvPr id="6" name="object 6"/>
          <p:cNvSpPr txBox="1"/>
          <p:nvPr/>
        </p:nvSpPr>
        <p:spPr>
          <a:xfrm>
            <a:off x="2171701" y="2920053"/>
            <a:ext cx="6614636" cy="1869743"/>
          </a:xfrm>
          <a:prstGeom prst="rect">
            <a:avLst/>
          </a:prstGeom>
        </p:spPr>
        <p:txBody>
          <a:bodyPr vert="horz" wrap="square" lIns="0" tIns="0" rIns="0" bIns="0" rtlCol="0">
            <a:spAutoFit/>
          </a:bodyPr>
          <a:lstStyle/>
          <a:p>
            <a:pPr marL="9525" algn="ctr" defTabSz="685800" eaLnBrk="1" fontAlgn="auto" hangingPunct="1">
              <a:spcBef>
                <a:spcPts val="0"/>
              </a:spcBef>
              <a:spcAft>
                <a:spcPts val="0"/>
              </a:spcAft>
            </a:pPr>
            <a:r>
              <a:rPr lang="en-US" sz="4050" b="1" i="1" spc="-4" dirty="0">
                <a:solidFill>
                  <a:srgbClr val="151C77"/>
                </a:solidFill>
                <a:latin typeface="Arial"/>
                <a:cs typeface="Arial"/>
              </a:rPr>
              <a:t>Civilian Development Education</a:t>
            </a:r>
            <a:endParaRPr lang="en-US" sz="2400" b="1" i="1" spc="-4" dirty="0">
              <a:solidFill>
                <a:srgbClr val="151C77"/>
              </a:solidFill>
              <a:latin typeface="Arial"/>
              <a:cs typeface="Arial"/>
            </a:endParaRPr>
          </a:p>
          <a:p>
            <a:pPr marL="9525" algn="ctr" defTabSz="685800" eaLnBrk="1" fontAlgn="auto" hangingPunct="1">
              <a:spcBef>
                <a:spcPts val="0"/>
              </a:spcBef>
              <a:spcAft>
                <a:spcPts val="0"/>
              </a:spcAft>
            </a:pPr>
            <a:endParaRPr sz="4050" dirty="0">
              <a:solidFill>
                <a:prstClr val="black"/>
              </a:solidFill>
              <a:latin typeface="Arial"/>
              <a:cs typeface="Arial"/>
            </a:endParaRPr>
          </a:p>
        </p:txBody>
      </p:sp>
      <p:sp>
        <p:nvSpPr>
          <p:cNvPr id="7" name="object 7"/>
          <p:cNvSpPr txBox="1"/>
          <p:nvPr/>
        </p:nvSpPr>
        <p:spPr>
          <a:xfrm>
            <a:off x="57150" y="4606696"/>
            <a:ext cx="8832578" cy="1333698"/>
          </a:xfrm>
          <a:prstGeom prst="rect">
            <a:avLst/>
          </a:prstGeom>
        </p:spPr>
        <p:txBody>
          <a:bodyPr vert="horz" wrap="square" lIns="0" tIns="0" rIns="0" bIns="0" rtlCol="0">
            <a:spAutoFit/>
          </a:bodyPr>
          <a:lstStyle/>
          <a:p>
            <a:pPr marL="7414260" marR="3810" indent="-170021" algn="r" defTabSz="685800" eaLnBrk="1" fontAlgn="auto" hangingPunct="1">
              <a:spcBef>
                <a:spcPts val="0"/>
              </a:spcBef>
              <a:spcAft>
                <a:spcPts val="0"/>
              </a:spcAft>
            </a:pPr>
            <a:r>
              <a:rPr lang="en-US" sz="1500" b="1" spc="-30" dirty="0">
                <a:solidFill>
                  <a:prstClr val="black"/>
                </a:solidFill>
                <a:latin typeface="Arial"/>
                <a:cs typeface="Arial"/>
              </a:rPr>
              <a:t>Jeff DeCocker</a:t>
            </a:r>
          </a:p>
          <a:p>
            <a:pPr marL="7414260" marR="3810" indent="-170021" algn="r" defTabSz="685800" eaLnBrk="1" fontAlgn="auto" hangingPunct="1">
              <a:spcBef>
                <a:spcPts val="0"/>
              </a:spcBef>
              <a:spcAft>
                <a:spcPts val="0"/>
              </a:spcAft>
            </a:pPr>
            <a:r>
              <a:rPr sz="1500" b="1" spc="-8" dirty="0">
                <a:solidFill>
                  <a:prstClr val="black"/>
                </a:solidFill>
                <a:latin typeface="Arial"/>
                <a:cs typeface="Arial"/>
              </a:rPr>
              <a:t>AFSOC</a:t>
            </a:r>
            <a:r>
              <a:rPr sz="1500" b="1" spc="-4" dirty="0">
                <a:solidFill>
                  <a:prstClr val="black"/>
                </a:solidFill>
                <a:latin typeface="Arial"/>
                <a:cs typeface="Arial"/>
              </a:rPr>
              <a:t>/</a:t>
            </a:r>
            <a:r>
              <a:rPr sz="1500" b="1" spc="-8" dirty="0">
                <a:solidFill>
                  <a:prstClr val="black"/>
                </a:solidFill>
                <a:latin typeface="Arial"/>
                <a:cs typeface="Arial"/>
              </a:rPr>
              <a:t>F</a:t>
            </a:r>
            <a:r>
              <a:rPr sz="1500" b="1" spc="-4" dirty="0">
                <a:solidFill>
                  <a:prstClr val="black"/>
                </a:solidFill>
                <a:latin typeface="Arial"/>
                <a:cs typeface="Arial"/>
              </a:rPr>
              <a:t>M </a:t>
            </a:r>
            <a:endParaRPr lang="en-US" sz="1500" b="1" spc="-4" dirty="0">
              <a:solidFill>
                <a:prstClr val="black"/>
              </a:solidFill>
              <a:latin typeface="Arial"/>
              <a:cs typeface="Arial"/>
            </a:endParaRPr>
          </a:p>
          <a:p>
            <a:pPr marL="7414260" marR="3810" indent="-170021" algn="r" defTabSz="685800" eaLnBrk="1" fontAlgn="auto" hangingPunct="1">
              <a:spcBef>
                <a:spcPts val="0"/>
              </a:spcBef>
              <a:spcAft>
                <a:spcPts val="0"/>
              </a:spcAft>
            </a:pPr>
            <a:r>
              <a:rPr sz="1500" b="1" spc="-4" dirty="0">
                <a:solidFill>
                  <a:prstClr val="black"/>
                </a:solidFill>
                <a:latin typeface="Arial"/>
                <a:cs typeface="Arial"/>
              </a:rPr>
              <a:t> </a:t>
            </a:r>
            <a:r>
              <a:rPr lang="en-US" sz="1500" b="1" spc="-4" dirty="0">
                <a:solidFill>
                  <a:prstClr val="black"/>
                </a:solidFill>
                <a:latin typeface="Arial"/>
                <a:cs typeface="Arial"/>
              </a:rPr>
              <a:t>20 April</a:t>
            </a:r>
            <a:r>
              <a:rPr sz="1500" b="1" spc="-34" dirty="0">
                <a:solidFill>
                  <a:prstClr val="black"/>
                </a:solidFill>
                <a:latin typeface="Arial"/>
                <a:cs typeface="Arial"/>
              </a:rPr>
              <a:t> </a:t>
            </a:r>
            <a:r>
              <a:rPr sz="1500" b="1" spc="-8" dirty="0">
                <a:solidFill>
                  <a:prstClr val="black"/>
                </a:solidFill>
                <a:latin typeface="Arial"/>
                <a:cs typeface="Arial"/>
              </a:rPr>
              <a:t>20</a:t>
            </a:r>
            <a:r>
              <a:rPr lang="en-US" sz="1500" b="1" spc="-8" dirty="0">
                <a:solidFill>
                  <a:prstClr val="black"/>
                </a:solidFill>
                <a:latin typeface="Arial"/>
                <a:cs typeface="Arial"/>
              </a:rPr>
              <a:t>22</a:t>
            </a:r>
            <a:r>
              <a:rPr sz="1500" b="1" spc="-8" dirty="0">
                <a:solidFill>
                  <a:prstClr val="black"/>
                </a:solidFill>
                <a:latin typeface="Arial"/>
                <a:cs typeface="Arial"/>
              </a:rPr>
              <a:t>  </a:t>
            </a:r>
            <a:r>
              <a:rPr lang="en-US" sz="1500" b="1" spc="-8" dirty="0">
                <a:solidFill>
                  <a:prstClr val="black"/>
                </a:solidFill>
                <a:latin typeface="Arial"/>
                <a:cs typeface="Arial"/>
              </a:rPr>
              <a:t>Informational</a:t>
            </a:r>
            <a:endParaRPr sz="1500" dirty="0">
              <a:solidFill>
                <a:prstClr val="black"/>
              </a:solidFill>
              <a:latin typeface="Arial"/>
              <a:cs typeface="Arial"/>
            </a:endParaRPr>
          </a:p>
          <a:p>
            <a:pPr marL="9525" defTabSz="685800" eaLnBrk="1" fontAlgn="auto" hangingPunct="1">
              <a:spcBef>
                <a:spcPts val="1417"/>
              </a:spcBef>
              <a:spcAft>
                <a:spcPts val="0"/>
              </a:spcAft>
            </a:pPr>
            <a:r>
              <a:rPr sz="1500" b="1" spc="-4" dirty="0">
                <a:solidFill>
                  <a:srgbClr val="008000"/>
                </a:solidFill>
                <a:latin typeface="Arial"/>
                <a:cs typeface="Arial"/>
              </a:rPr>
              <a:t>UNCLASSIFIED//FOUO</a:t>
            </a:r>
            <a:endParaRPr sz="1500" dirty="0">
              <a:solidFill>
                <a:prstClr val="black"/>
              </a:solidFill>
              <a:latin typeface="Arial"/>
              <a:cs typeface="Arial"/>
            </a:endParaRPr>
          </a:p>
        </p:txBody>
      </p:sp>
    </p:spTree>
    <p:extLst>
      <p:ext uri="{BB962C8B-B14F-4D97-AF65-F5344CB8AC3E}">
        <p14:creationId xmlns:p14="http://schemas.microsoft.com/office/powerpoint/2010/main" val="3451012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394178" y="-210789"/>
            <a:ext cx="7486650" cy="418643"/>
          </a:xfrm>
          <a:noFill/>
        </p:spPr>
        <p:txBody>
          <a:bodyPr anchor="t"/>
          <a:lstStyle/>
          <a:p>
            <a:r>
              <a:rPr lang="en-US" dirty="0" smtClean="0">
                <a:solidFill>
                  <a:srgbClr val="000099"/>
                </a:solidFill>
              </a:rPr>
              <a:t/>
            </a:r>
            <a:br>
              <a:rPr lang="en-US" dirty="0" smtClean="0">
                <a:solidFill>
                  <a:srgbClr val="000099"/>
                </a:solidFill>
              </a:rPr>
            </a:br>
            <a:r>
              <a:rPr lang="en-US" dirty="0" smtClean="0">
                <a:solidFill>
                  <a:srgbClr val="000099"/>
                </a:solidFill>
              </a:rPr>
              <a:t>AY23 CDE </a:t>
            </a:r>
            <a:r>
              <a:rPr lang="en-US" dirty="0">
                <a:solidFill>
                  <a:srgbClr val="000099"/>
                </a:solidFill>
              </a:rPr>
              <a:t>Portfolio</a:t>
            </a:r>
          </a:p>
        </p:txBody>
      </p:sp>
      <p:graphicFrame>
        <p:nvGraphicFramePr>
          <p:cNvPr id="23" name="Table 22"/>
          <p:cNvGraphicFramePr>
            <a:graphicFrameLocks noGrp="1"/>
          </p:cNvGraphicFramePr>
          <p:nvPr>
            <p:extLst>
              <p:ext uri="{D42A27DB-BD31-4B8C-83A1-F6EECF244321}">
                <p14:modId xmlns:p14="http://schemas.microsoft.com/office/powerpoint/2010/main" val="707818618"/>
              </p:ext>
            </p:extLst>
          </p:nvPr>
        </p:nvGraphicFramePr>
        <p:xfrm>
          <a:off x="0" y="1848560"/>
          <a:ext cx="1394178" cy="834680"/>
        </p:xfrm>
        <a:graphic>
          <a:graphicData uri="http://schemas.openxmlformats.org/drawingml/2006/table">
            <a:tbl>
              <a:tblPr/>
              <a:tblGrid>
                <a:gridCol w="1394178">
                  <a:extLst>
                    <a:ext uri="{9D8B030D-6E8A-4147-A177-3AD203B41FA5}">
                      <a16:colId xmlns:a16="http://schemas.microsoft.com/office/drawing/2014/main" val="1451047723"/>
                    </a:ext>
                  </a:extLst>
                </a:gridCol>
              </a:tblGrid>
              <a:tr h="558820">
                <a:tc>
                  <a:txBody>
                    <a:bodyPr/>
                    <a:lstStyle/>
                    <a:p>
                      <a:pPr algn="ctr" rtl="0" fontAlgn="t"/>
                      <a:r>
                        <a:rPr lang="en-US" sz="1200" b="1" i="0" u="none" strike="noStrike" dirty="0">
                          <a:solidFill>
                            <a:srgbClr val="FFFFFF"/>
                          </a:solidFill>
                          <a:effectLst/>
                          <a:latin typeface="Arial" panose="020B0604020202020204" pitchFamily="34" charset="0"/>
                        </a:rPr>
                        <a:t>Basic Developmental Education </a:t>
                      </a:r>
                      <a:r>
                        <a:rPr lang="en-US" sz="1200" b="1" i="0" u="none" strike="noStrike" dirty="0" smtClean="0">
                          <a:solidFill>
                            <a:srgbClr val="FFFFFF"/>
                          </a:solidFill>
                          <a:effectLst/>
                          <a:latin typeface="Arial" panose="020B0604020202020204" pitchFamily="34" charset="0"/>
                        </a:rPr>
                        <a:t>(BDE</a:t>
                      </a:r>
                      <a:r>
                        <a:rPr lang="en-US" sz="1200" b="1" i="0" u="none" strike="noStrike" dirty="0">
                          <a:solidFill>
                            <a:srgbClr val="FFFFFF"/>
                          </a:solidFill>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99"/>
                    </a:solidFill>
                  </a:tcPr>
                </a:tc>
                <a:extLst>
                  <a:ext uri="{0D108BD9-81ED-4DB2-BD59-A6C34878D82A}">
                    <a16:rowId xmlns:a16="http://schemas.microsoft.com/office/drawing/2014/main" val="3916264055"/>
                  </a:ext>
                </a:extLst>
              </a:tr>
              <a:tr h="275860">
                <a:tc>
                  <a:txBody>
                    <a:bodyPr/>
                    <a:lstStyle/>
                    <a:p>
                      <a:pPr marL="61913" lvl="1" indent="0" algn="l" rtl="0" fontAlgn="t"/>
                      <a:r>
                        <a:rPr lang="en-US" sz="900" b="0" i="0" u="none" strike="noStrike" dirty="0">
                          <a:solidFill>
                            <a:srgbClr val="000000"/>
                          </a:solidFill>
                          <a:effectLst/>
                          <a:latin typeface="Arial" panose="020B0604020202020204" pitchFamily="34" charset="0"/>
                        </a:rPr>
                        <a:t>Squadron Officers School (SOS</a:t>
                      </a:r>
                      <a:r>
                        <a:rPr lang="en-US" sz="900" b="0" i="0" u="none" strike="noStrike" dirty="0" smtClean="0">
                          <a:solidFill>
                            <a:srgbClr val="000000"/>
                          </a:solidFill>
                          <a:effectLst/>
                          <a:latin typeface="Arial" panose="020B0604020202020204" pitchFamily="34" charset="0"/>
                        </a:rPr>
                        <a:t>)  </a:t>
                      </a:r>
                      <a:r>
                        <a:rPr lang="en-US" sz="900" b="0" i="0" u="none" strike="noStrike" dirty="0" smtClean="0">
                          <a:solidFill>
                            <a:srgbClr val="C00000"/>
                          </a:solidFill>
                          <a:effectLst/>
                          <a:latin typeface="Arial" panose="020B0604020202020204" pitchFamily="34" charset="0"/>
                        </a:rPr>
                        <a:t>GS 9-12    120</a:t>
                      </a:r>
                      <a:endParaRPr lang="en-US" sz="9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3592820"/>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381757057"/>
              </p:ext>
            </p:extLst>
          </p:nvPr>
        </p:nvGraphicFramePr>
        <p:xfrm>
          <a:off x="1394177" y="1848560"/>
          <a:ext cx="1578543" cy="3017520"/>
        </p:xfrm>
        <a:graphic>
          <a:graphicData uri="http://schemas.openxmlformats.org/drawingml/2006/table">
            <a:tbl>
              <a:tblPr/>
              <a:tblGrid>
                <a:gridCol w="1578543">
                  <a:extLst>
                    <a:ext uri="{9D8B030D-6E8A-4147-A177-3AD203B41FA5}">
                      <a16:colId xmlns:a16="http://schemas.microsoft.com/office/drawing/2014/main" val="1451047723"/>
                    </a:ext>
                  </a:extLst>
                </a:gridCol>
              </a:tblGrid>
              <a:tr h="548640">
                <a:tc>
                  <a:txBody>
                    <a:bodyPr/>
                    <a:lstStyle/>
                    <a:p>
                      <a:pPr algn="ctr" rtl="0" fontAlgn="t"/>
                      <a:r>
                        <a:rPr lang="en-US" sz="1200" b="1" i="0" u="none" strike="noStrike" dirty="0">
                          <a:solidFill>
                            <a:srgbClr val="FFFFFF"/>
                          </a:solidFill>
                          <a:effectLst/>
                          <a:latin typeface="Arial" panose="020B0604020202020204" pitchFamily="34" charset="0"/>
                        </a:rPr>
                        <a:t>Intermediate Developmental Education (IDE)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99"/>
                    </a:solidFill>
                  </a:tcPr>
                </a:tc>
                <a:extLst>
                  <a:ext uri="{0D108BD9-81ED-4DB2-BD59-A6C34878D82A}">
                    <a16:rowId xmlns:a16="http://schemas.microsoft.com/office/drawing/2014/main" val="4036517230"/>
                  </a:ext>
                </a:extLst>
              </a:tr>
              <a:tr h="411480">
                <a:tc>
                  <a:txBody>
                    <a:bodyPr/>
                    <a:lstStyle/>
                    <a:p>
                      <a:pPr marL="61913" lvl="1" indent="0" algn="l" rtl="0" fontAlgn="t"/>
                      <a:r>
                        <a:rPr lang="en-US" sz="900" b="0" i="0" u="none" strike="noStrike" dirty="0">
                          <a:solidFill>
                            <a:srgbClr val="000000"/>
                          </a:solidFill>
                          <a:effectLst/>
                          <a:latin typeface="Arial" panose="020B0604020202020204" pitchFamily="34" charset="0"/>
                        </a:rPr>
                        <a:t>Air Command &amp; Staff College (ACSC) In </a:t>
                      </a:r>
                      <a:r>
                        <a:rPr lang="en-US" sz="900" b="0" i="0" u="none" strike="noStrike" dirty="0" smtClean="0">
                          <a:solidFill>
                            <a:srgbClr val="000000"/>
                          </a:solidFill>
                          <a:effectLst/>
                          <a:latin typeface="Arial" panose="020B0604020202020204" pitchFamily="34" charset="0"/>
                        </a:rPr>
                        <a:t>Residence  </a:t>
                      </a:r>
                    </a:p>
                    <a:p>
                      <a:pPr marL="61913" lvl="1" indent="0" algn="l" rtl="0" fontAlgn="t"/>
                      <a:r>
                        <a:rPr lang="en-US" sz="900" b="0" i="0" u="none" strike="noStrike" dirty="0" smtClean="0">
                          <a:solidFill>
                            <a:srgbClr val="C00000"/>
                          </a:solidFill>
                          <a:effectLst/>
                          <a:latin typeface="Arial" panose="020B0604020202020204" pitchFamily="34" charset="0"/>
                        </a:rPr>
                        <a:t>GS 12-13     24*</a:t>
                      </a:r>
                      <a:endParaRPr lang="en-US" sz="9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7387542"/>
                  </a:ext>
                </a:extLst>
              </a:tr>
              <a:tr h="411480">
                <a:tc>
                  <a:txBody>
                    <a:bodyPr/>
                    <a:lstStyle/>
                    <a:p>
                      <a:pPr marL="61913" lvl="1" indent="0" algn="l" rtl="0" fontAlgn="t"/>
                      <a:r>
                        <a:rPr lang="en-US" sz="900" b="0" i="0" u="none" strike="noStrike" dirty="0" smtClean="0">
                          <a:solidFill>
                            <a:srgbClr val="000000"/>
                          </a:solidFill>
                          <a:effectLst/>
                          <a:latin typeface="Arial" panose="020B0604020202020204" pitchFamily="34" charset="0"/>
                        </a:rPr>
                        <a:t>ACSC On-Line </a:t>
                      </a:r>
                      <a:r>
                        <a:rPr lang="en-US" sz="900" b="0" i="0" u="none" strike="noStrike" dirty="0">
                          <a:solidFill>
                            <a:srgbClr val="000000"/>
                          </a:solidFill>
                          <a:effectLst/>
                          <a:latin typeface="Arial" panose="020B0604020202020204" pitchFamily="34" charset="0"/>
                        </a:rPr>
                        <a:t>Master's Program (ACSC-OLMP)  </a:t>
                      </a:r>
                      <a:endParaRPr lang="en-US" sz="900" b="0" i="0" u="none" strike="noStrike" dirty="0" smtClean="0">
                        <a:solidFill>
                          <a:srgbClr val="000000"/>
                        </a:solidFill>
                        <a:effectLst/>
                        <a:latin typeface="Arial" panose="020B0604020202020204" pitchFamily="34" charset="0"/>
                      </a:endParaRPr>
                    </a:p>
                    <a:p>
                      <a:pPr marL="61913" lvl="1" indent="0" algn="l" rtl="0" fontAlgn="t"/>
                      <a:r>
                        <a:rPr lang="en-US" sz="900" b="0" i="0" u="none" strike="noStrike" dirty="0" smtClean="0">
                          <a:solidFill>
                            <a:srgbClr val="C00000"/>
                          </a:solidFill>
                          <a:effectLst/>
                          <a:latin typeface="Arial" panose="020B0604020202020204" pitchFamily="34" charset="0"/>
                        </a:rPr>
                        <a:t>GS 12-14    220</a:t>
                      </a:r>
                      <a:endParaRPr lang="en-US" sz="9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3544393"/>
                  </a:ext>
                </a:extLst>
              </a:tr>
              <a:tr h="411480">
                <a:tc>
                  <a:txBody>
                    <a:bodyPr/>
                    <a:lstStyle/>
                    <a:p>
                      <a:pPr marL="61913" lvl="1" indent="0" algn="l" rtl="0" fontAlgn="t"/>
                      <a:r>
                        <a:rPr lang="en-US" sz="900" b="0" i="0" u="none" strike="noStrike" dirty="0" smtClean="0">
                          <a:solidFill>
                            <a:srgbClr val="000000"/>
                          </a:solidFill>
                          <a:effectLst/>
                          <a:latin typeface="Arial" panose="020B0604020202020204" pitchFamily="34" charset="0"/>
                        </a:rPr>
                        <a:t>ACSC - </a:t>
                      </a:r>
                      <a:r>
                        <a:rPr lang="en-US" sz="900" b="0" i="0" u="none" strike="noStrike" dirty="0" err="1">
                          <a:solidFill>
                            <a:srgbClr val="000000"/>
                          </a:solidFill>
                          <a:effectLst/>
                          <a:latin typeface="Arial" panose="020B0604020202020204" pitchFamily="34" charset="0"/>
                        </a:rPr>
                        <a:t>Schriever</a:t>
                      </a:r>
                      <a:r>
                        <a:rPr lang="en-US" sz="900" b="0" i="0" u="none" strike="noStrike" dirty="0">
                          <a:solidFill>
                            <a:srgbClr val="000000"/>
                          </a:solidFill>
                          <a:effectLst/>
                          <a:latin typeface="Arial" panose="020B0604020202020204" pitchFamily="34" charset="0"/>
                        </a:rPr>
                        <a:t> Space Scholars (ACSC-SSS</a:t>
                      </a:r>
                      <a:r>
                        <a:rPr lang="en-US" sz="900" b="0" i="0" u="none" strike="noStrike" dirty="0" smtClean="0">
                          <a:solidFill>
                            <a:srgbClr val="000000"/>
                          </a:solidFill>
                          <a:effectLst/>
                          <a:latin typeface="Arial" panose="020B0604020202020204" pitchFamily="34" charset="0"/>
                        </a:rPr>
                        <a:t>)</a:t>
                      </a:r>
                    </a:p>
                    <a:p>
                      <a:pPr marL="61913" lvl="1" indent="0" algn="l" rtl="0" fontAlgn="t"/>
                      <a:r>
                        <a:rPr lang="en-US" sz="900" b="0" i="0" u="none" strike="noStrike" dirty="0" smtClean="0">
                          <a:solidFill>
                            <a:srgbClr val="C00000"/>
                          </a:solidFill>
                          <a:effectLst/>
                          <a:latin typeface="Arial" panose="020B0604020202020204" pitchFamily="34" charset="0"/>
                        </a:rPr>
                        <a:t>GS 12-13    *</a:t>
                      </a:r>
                      <a:endParaRPr lang="en-US" sz="9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6540966"/>
                  </a:ext>
                </a:extLst>
              </a:tr>
              <a:tr h="548640">
                <a:tc>
                  <a:txBody>
                    <a:bodyPr/>
                    <a:lstStyle/>
                    <a:p>
                      <a:pPr marL="61913" lvl="1" indent="0" algn="l" rtl="0" fontAlgn="t"/>
                      <a:r>
                        <a:rPr lang="en-US" sz="900" b="0" i="0" u="none" strike="noStrike" dirty="0" smtClean="0">
                          <a:solidFill>
                            <a:srgbClr val="000000"/>
                          </a:solidFill>
                          <a:effectLst/>
                          <a:latin typeface="Arial" panose="020B0604020202020204" pitchFamily="34" charset="0"/>
                        </a:rPr>
                        <a:t>ACSC</a:t>
                      </a:r>
                      <a:r>
                        <a:rPr lang="en-US" sz="900" b="0" i="0" u="none" strike="noStrike" baseline="0" dirty="0" smtClean="0">
                          <a:solidFill>
                            <a:srgbClr val="000000"/>
                          </a:solidFill>
                          <a:effectLst/>
                          <a:latin typeface="Arial" panose="020B0604020202020204" pitchFamily="34" charset="0"/>
                        </a:rPr>
                        <a:t> </a:t>
                      </a:r>
                      <a:r>
                        <a:rPr lang="en-US" sz="900" b="0" i="0" u="none" strike="noStrike" dirty="0" smtClean="0">
                          <a:solidFill>
                            <a:srgbClr val="000000"/>
                          </a:solidFill>
                          <a:effectLst/>
                          <a:latin typeface="Arial" panose="020B0604020202020204" pitchFamily="34" charset="0"/>
                        </a:rPr>
                        <a:t>School </a:t>
                      </a:r>
                      <a:r>
                        <a:rPr lang="en-US" sz="900" b="0" i="0" u="none" strike="noStrike" dirty="0">
                          <a:solidFill>
                            <a:srgbClr val="000000"/>
                          </a:solidFill>
                          <a:effectLst/>
                          <a:latin typeface="Arial" panose="020B0604020202020204" pitchFamily="34" charset="0"/>
                        </a:rPr>
                        <a:t>of Advanced Nuclear Deterrence Studies (SANDS)  </a:t>
                      </a:r>
                      <a:r>
                        <a:rPr lang="en-US" sz="900" b="0" i="0" u="none" strike="noStrike" dirty="0">
                          <a:solidFill>
                            <a:srgbClr val="C00000"/>
                          </a:solidFill>
                          <a:effectLst/>
                          <a:latin typeface="Arial" panose="020B0604020202020204" pitchFamily="34" charset="0"/>
                        </a:rPr>
                        <a:t>GS </a:t>
                      </a:r>
                      <a:r>
                        <a:rPr lang="en-US" sz="900" b="0" i="0" u="none" strike="noStrike" dirty="0" smtClean="0">
                          <a:solidFill>
                            <a:srgbClr val="C00000"/>
                          </a:solidFill>
                          <a:effectLst/>
                          <a:latin typeface="Arial" panose="020B0604020202020204" pitchFamily="34" charset="0"/>
                        </a:rPr>
                        <a:t>12-13   *</a:t>
                      </a:r>
                      <a:endParaRPr lang="en-US" sz="9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830967"/>
                  </a:ext>
                </a:extLst>
              </a:tr>
              <a:tr h="685800">
                <a:tc>
                  <a:txBody>
                    <a:bodyPr/>
                    <a:lstStyle/>
                    <a:p>
                      <a:pPr marL="61913" marR="0" lvl="1" indent="0" algn="l" defTabSz="914377" rtl="0" eaLnBrk="1" fontAlgn="t"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effectLst/>
                          <a:latin typeface="Arial" panose="020B0604020202020204" pitchFamily="34" charset="0"/>
                        </a:rPr>
                        <a:t>ACSC + School of Advanced Air and Space Studies (SAASS), </a:t>
                      </a:r>
                      <a:r>
                        <a:rPr lang="en-US" sz="900" b="0" i="0" u="none" strike="noStrike" dirty="0" smtClean="0">
                          <a:solidFill>
                            <a:srgbClr val="C00000"/>
                          </a:solidFill>
                          <a:effectLst/>
                          <a:latin typeface="Arial" panose="020B0604020202020204" pitchFamily="34" charset="0"/>
                        </a:rPr>
                        <a:t>GS 13 only   *</a:t>
                      </a:r>
                    </a:p>
                    <a:p>
                      <a:pPr marL="61913" marR="0" lvl="1" indent="0" algn="l" defTabSz="914377" rtl="0" eaLnBrk="1" fontAlgn="t" latinLnBrk="0" hangingPunct="1">
                        <a:lnSpc>
                          <a:spcPct val="100000"/>
                        </a:lnSpc>
                        <a:spcBef>
                          <a:spcPts val="0"/>
                        </a:spcBef>
                        <a:spcAft>
                          <a:spcPts val="0"/>
                        </a:spcAft>
                        <a:buClrTx/>
                        <a:buSzTx/>
                        <a:buFontTx/>
                        <a:buNone/>
                        <a:tabLst/>
                        <a:defRPr/>
                      </a:pPr>
                      <a:endParaRPr lang="en-US" sz="9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2347694"/>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3325819041"/>
              </p:ext>
            </p:extLst>
          </p:nvPr>
        </p:nvGraphicFramePr>
        <p:xfrm>
          <a:off x="2972720" y="1848560"/>
          <a:ext cx="1800494" cy="3118367"/>
        </p:xfrm>
        <a:graphic>
          <a:graphicData uri="http://schemas.openxmlformats.org/drawingml/2006/table">
            <a:tbl>
              <a:tblPr/>
              <a:tblGrid>
                <a:gridCol w="1800494">
                  <a:extLst>
                    <a:ext uri="{9D8B030D-6E8A-4147-A177-3AD203B41FA5}">
                      <a16:colId xmlns:a16="http://schemas.microsoft.com/office/drawing/2014/main" val="3374392654"/>
                    </a:ext>
                  </a:extLst>
                </a:gridCol>
              </a:tblGrid>
              <a:tr h="512327">
                <a:tc>
                  <a:txBody>
                    <a:bodyPr/>
                    <a:lstStyle/>
                    <a:p>
                      <a:pPr algn="ctr" rtl="0" fontAlgn="t"/>
                      <a:r>
                        <a:rPr lang="en-US" sz="1200" b="1" i="0" u="none" strike="noStrike" dirty="0">
                          <a:solidFill>
                            <a:srgbClr val="FFFFFF"/>
                          </a:solidFill>
                          <a:effectLst/>
                          <a:latin typeface="Arial" panose="020B0604020202020204" pitchFamily="34" charset="0"/>
                        </a:rPr>
                        <a:t>Senior Developmental Education (SDE</a:t>
                      </a:r>
                      <a:r>
                        <a:rPr lang="en-US" sz="1200" b="1" i="0" u="none" strike="noStrike" dirty="0" smtClean="0">
                          <a:solidFill>
                            <a:srgbClr val="FFFFFF"/>
                          </a:solidFill>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99"/>
                    </a:solidFill>
                  </a:tcPr>
                </a:tc>
                <a:extLst>
                  <a:ext uri="{0D108BD9-81ED-4DB2-BD59-A6C34878D82A}">
                    <a16:rowId xmlns:a16="http://schemas.microsoft.com/office/drawing/2014/main" val="4079028700"/>
                  </a:ext>
                </a:extLst>
              </a:tr>
              <a:tr h="274320">
                <a:tc>
                  <a:txBody>
                    <a:bodyPr/>
                    <a:lstStyle/>
                    <a:p>
                      <a:pPr marL="61913" lvl="1" indent="0" algn="l" rtl="0" fontAlgn="t"/>
                      <a:r>
                        <a:rPr lang="en-US" sz="900" b="0" i="0" u="none" strike="noStrike" dirty="0">
                          <a:solidFill>
                            <a:srgbClr val="000000"/>
                          </a:solidFill>
                          <a:effectLst/>
                          <a:latin typeface="Arial" panose="020B0604020202020204" pitchFamily="34" charset="0"/>
                        </a:rPr>
                        <a:t>Air War College (</a:t>
                      </a:r>
                      <a:r>
                        <a:rPr lang="en-US" sz="900" b="0" i="0" u="none" strike="noStrike" dirty="0" smtClean="0">
                          <a:solidFill>
                            <a:srgbClr val="000000"/>
                          </a:solidFill>
                          <a:effectLst/>
                          <a:latin typeface="Arial" panose="020B0604020202020204" pitchFamily="34" charset="0"/>
                        </a:rPr>
                        <a:t>AWC)</a:t>
                      </a:r>
                    </a:p>
                    <a:p>
                      <a:pPr marL="61913" lvl="1" indent="0" algn="l" rtl="0" fontAlgn="t"/>
                      <a:r>
                        <a:rPr lang="en-US" sz="900" b="0" i="0" u="none" strike="noStrike" dirty="0" smtClean="0">
                          <a:solidFill>
                            <a:srgbClr val="C00000"/>
                          </a:solidFill>
                          <a:effectLst/>
                          <a:latin typeface="Arial" panose="020B0604020202020204" pitchFamily="34" charset="0"/>
                        </a:rPr>
                        <a:t>GS 14-15     18*</a:t>
                      </a:r>
                      <a:endParaRPr lang="en-US" sz="9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430032"/>
                  </a:ext>
                </a:extLst>
              </a:tr>
              <a:tr h="411480">
                <a:tc>
                  <a:txBody>
                    <a:bodyPr/>
                    <a:lstStyle/>
                    <a:p>
                      <a:pPr marL="61913" lvl="1" indent="0" algn="l" rtl="0" fontAlgn="t"/>
                      <a:r>
                        <a:rPr lang="en-US" sz="900" b="0" i="0" u="none" strike="noStrike" dirty="0">
                          <a:solidFill>
                            <a:srgbClr val="000000"/>
                          </a:solidFill>
                          <a:effectLst/>
                          <a:latin typeface="Arial" panose="020B0604020202020204" pitchFamily="34" charset="0"/>
                        </a:rPr>
                        <a:t>Air War College - West Space Seminar (AWC-WSS</a:t>
                      </a:r>
                      <a:r>
                        <a:rPr lang="en-US" sz="900" b="0" i="0" u="none" strike="noStrike" dirty="0" smtClean="0">
                          <a:solidFill>
                            <a:srgbClr val="000000"/>
                          </a:solidFill>
                          <a:effectLst/>
                          <a:latin typeface="Arial" panose="020B0604020202020204" pitchFamily="34" charset="0"/>
                        </a:rPr>
                        <a:t>)</a:t>
                      </a:r>
                    </a:p>
                    <a:p>
                      <a:pPr marL="61913" lvl="1" indent="0" algn="l" rtl="0" fontAlgn="t"/>
                      <a:r>
                        <a:rPr lang="en-US" sz="900" b="0" i="0" u="none" strike="noStrike" dirty="0" smtClean="0">
                          <a:solidFill>
                            <a:srgbClr val="C00000"/>
                          </a:solidFill>
                          <a:effectLst/>
                          <a:latin typeface="Arial" panose="020B0604020202020204" pitchFamily="34" charset="0"/>
                        </a:rPr>
                        <a:t>GS 14-15   *</a:t>
                      </a:r>
                      <a:endParaRPr lang="en-US" sz="9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3548591"/>
                  </a:ext>
                </a:extLst>
              </a:tr>
              <a:tr h="274320">
                <a:tc>
                  <a:txBody>
                    <a:bodyPr/>
                    <a:lstStyle/>
                    <a:p>
                      <a:pPr marL="61913" lvl="1" indent="0" algn="l" rtl="0" fontAlgn="t"/>
                      <a:r>
                        <a:rPr lang="en-US" sz="900" b="0" i="0" u="none" strike="noStrike" dirty="0">
                          <a:solidFill>
                            <a:srgbClr val="000000"/>
                          </a:solidFill>
                          <a:effectLst/>
                          <a:latin typeface="Arial" panose="020B0604020202020204" pitchFamily="34" charset="0"/>
                        </a:rPr>
                        <a:t>College of Info &amp; Cyberspace (CIC</a:t>
                      </a:r>
                      <a:r>
                        <a:rPr lang="en-US" sz="900" b="0" i="0" u="none" strike="noStrike" dirty="0" smtClean="0">
                          <a:solidFill>
                            <a:srgbClr val="000000"/>
                          </a:solidFill>
                          <a:effectLst/>
                          <a:latin typeface="Arial" panose="020B0604020202020204" pitchFamily="34" charset="0"/>
                        </a:rPr>
                        <a:t>)  </a:t>
                      </a:r>
                      <a:r>
                        <a:rPr lang="en-US" sz="900" b="0" i="0" u="none" strike="noStrike" dirty="0" smtClean="0">
                          <a:solidFill>
                            <a:srgbClr val="C00000"/>
                          </a:solidFill>
                          <a:effectLst/>
                          <a:latin typeface="Arial" panose="020B0604020202020204" pitchFamily="34" charset="0"/>
                        </a:rPr>
                        <a:t>GS 14-15     3</a:t>
                      </a:r>
                      <a:endParaRPr lang="en-US" sz="9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290114"/>
                  </a:ext>
                </a:extLst>
              </a:tr>
              <a:tr h="411480">
                <a:tc>
                  <a:txBody>
                    <a:bodyPr/>
                    <a:lstStyle/>
                    <a:p>
                      <a:pPr marL="61913" lvl="1" indent="0" algn="l" rtl="0" fontAlgn="t"/>
                      <a:r>
                        <a:rPr lang="en-US" sz="900" b="0" i="0" u="none" strike="noStrike" dirty="0">
                          <a:solidFill>
                            <a:srgbClr val="000000"/>
                          </a:solidFill>
                          <a:effectLst/>
                          <a:latin typeface="Arial" panose="020B0604020202020204" pitchFamily="34" charset="0"/>
                        </a:rPr>
                        <a:t>Defense Senior Leader Development Program (DSLDP)  </a:t>
                      </a:r>
                      <a:r>
                        <a:rPr lang="en-US" sz="900" b="0" i="0" u="none" strike="noStrike" dirty="0">
                          <a:solidFill>
                            <a:srgbClr val="C00000"/>
                          </a:solidFill>
                          <a:effectLst/>
                          <a:latin typeface="Arial" panose="020B0604020202020204" pitchFamily="34" charset="0"/>
                        </a:rPr>
                        <a:t>GS </a:t>
                      </a:r>
                      <a:r>
                        <a:rPr lang="en-US" sz="900" b="0" i="0" u="none" strike="noStrike" dirty="0" smtClean="0">
                          <a:solidFill>
                            <a:srgbClr val="C00000"/>
                          </a:solidFill>
                          <a:effectLst/>
                          <a:latin typeface="Arial" panose="020B0604020202020204" pitchFamily="34" charset="0"/>
                        </a:rPr>
                        <a:t>14-15     12</a:t>
                      </a:r>
                      <a:endParaRPr lang="en-US" sz="9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2456698"/>
                  </a:ext>
                </a:extLst>
              </a:tr>
              <a:tr h="411480">
                <a:tc>
                  <a:txBody>
                    <a:bodyPr/>
                    <a:lstStyle/>
                    <a:p>
                      <a:pPr marL="61913" lvl="1" indent="0" algn="l" rtl="0" fontAlgn="t"/>
                      <a:r>
                        <a:rPr lang="en-US" sz="900" b="0" i="0" u="none" strike="noStrike" dirty="0">
                          <a:solidFill>
                            <a:srgbClr val="000000"/>
                          </a:solidFill>
                          <a:effectLst/>
                          <a:latin typeface="Arial" panose="020B0604020202020204" pitchFamily="34" charset="0"/>
                        </a:rPr>
                        <a:t>Eisenhower School, Nat’l Security &amp; Resource Strategy (ES) </a:t>
                      </a:r>
                      <a:endParaRPr lang="en-US" sz="900" b="0" i="0" u="none" strike="noStrike" dirty="0" smtClean="0">
                        <a:solidFill>
                          <a:srgbClr val="000000"/>
                        </a:solidFill>
                        <a:effectLst/>
                        <a:latin typeface="Arial" panose="020B0604020202020204" pitchFamily="34" charset="0"/>
                      </a:endParaRPr>
                    </a:p>
                    <a:p>
                      <a:pPr marL="61913" lvl="1" indent="0" algn="l" rtl="0" fontAlgn="t"/>
                      <a:r>
                        <a:rPr lang="en-US" sz="900" b="0" i="0" u="none" strike="noStrike" dirty="0" smtClean="0">
                          <a:solidFill>
                            <a:srgbClr val="C00000"/>
                          </a:solidFill>
                          <a:effectLst/>
                          <a:latin typeface="Arial" panose="020B0604020202020204" pitchFamily="34" charset="0"/>
                        </a:rPr>
                        <a:t>GS 14-15     5</a:t>
                      </a:r>
                      <a:endParaRPr lang="en-US" sz="9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5662506"/>
                  </a:ext>
                </a:extLst>
              </a:tr>
              <a:tr h="548640">
                <a:tc>
                  <a:txBody>
                    <a:bodyPr/>
                    <a:lstStyle/>
                    <a:p>
                      <a:pPr marL="61913" lvl="1" indent="0" algn="l" rtl="0" fontAlgn="t"/>
                      <a:r>
                        <a:rPr lang="en-US" sz="900" b="0" i="0" u="none" strike="noStrike" dirty="0">
                          <a:solidFill>
                            <a:srgbClr val="000000"/>
                          </a:solidFill>
                          <a:effectLst/>
                          <a:latin typeface="Arial" panose="020B0604020202020204" pitchFamily="34" charset="0"/>
                        </a:rPr>
                        <a:t>Eisenhower School , Nat’l Security &amp; Resource Strategy - Senior Acquisition Course (ES SAC)  </a:t>
                      </a:r>
                      <a:r>
                        <a:rPr lang="en-US" sz="900" b="0" i="0" u="none" strike="noStrike" dirty="0">
                          <a:solidFill>
                            <a:srgbClr val="C00000"/>
                          </a:solidFill>
                          <a:effectLst/>
                          <a:latin typeface="Arial" panose="020B0604020202020204" pitchFamily="34" charset="0"/>
                        </a:rPr>
                        <a:t>GS </a:t>
                      </a:r>
                      <a:r>
                        <a:rPr lang="en-US" sz="900" b="0" i="0" u="none" strike="noStrike" dirty="0" smtClean="0">
                          <a:solidFill>
                            <a:srgbClr val="C00000"/>
                          </a:solidFill>
                          <a:effectLst/>
                          <a:latin typeface="Arial" panose="020B0604020202020204" pitchFamily="34" charset="0"/>
                        </a:rPr>
                        <a:t>14-15     14</a:t>
                      </a:r>
                      <a:endParaRPr lang="en-US" sz="9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3749866"/>
                  </a:ext>
                </a:extLst>
              </a:tr>
              <a:tr h="274320">
                <a:tc>
                  <a:txBody>
                    <a:bodyPr/>
                    <a:lstStyle/>
                    <a:p>
                      <a:pPr marL="61913" lvl="1" indent="0" algn="l" rtl="0" fontAlgn="t"/>
                      <a:r>
                        <a:rPr lang="en-US" sz="900" b="0" i="0" u="none" strike="noStrike" dirty="0">
                          <a:solidFill>
                            <a:srgbClr val="000000"/>
                          </a:solidFill>
                          <a:effectLst/>
                          <a:latin typeface="Arial" panose="020B0604020202020204" pitchFamily="34" charset="0"/>
                        </a:rPr>
                        <a:t>National War College (NWC)  </a:t>
                      </a:r>
                      <a:endParaRPr lang="en-US" sz="900" b="0" i="0" u="none" strike="noStrike" dirty="0" smtClean="0">
                        <a:solidFill>
                          <a:srgbClr val="000000"/>
                        </a:solidFill>
                        <a:effectLst/>
                        <a:latin typeface="Arial" panose="020B0604020202020204" pitchFamily="34" charset="0"/>
                      </a:endParaRPr>
                    </a:p>
                    <a:p>
                      <a:pPr marL="61913" lvl="1" indent="0" algn="l" rtl="0" fontAlgn="t"/>
                      <a:r>
                        <a:rPr lang="en-US" sz="900" b="0" i="0" u="none" strike="noStrike" dirty="0" smtClean="0">
                          <a:solidFill>
                            <a:srgbClr val="C00000"/>
                          </a:solidFill>
                          <a:effectLst/>
                          <a:latin typeface="Arial" panose="020B0604020202020204" pitchFamily="34" charset="0"/>
                        </a:rPr>
                        <a:t>GS 14-15     2</a:t>
                      </a:r>
                      <a:endParaRPr lang="en-US" sz="9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0124190"/>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3494028494"/>
              </p:ext>
            </p:extLst>
          </p:nvPr>
        </p:nvGraphicFramePr>
        <p:xfrm>
          <a:off x="6489700" y="1848560"/>
          <a:ext cx="2654300" cy="3865127"/>
        </p:xfrm>
        <a:graphic>
          <a:graphicData uri="http://schemas.openxmlformats.org/drawingml/2006/table">
            <a:tbl>
              <a:tblPr/>
              <a:tblGrid>
                <a:gridCol w="2654300">
                  <a:extLst>
                    <a:ext uri="{9D8B030D-6E8A-4147-A177-3AD203B41FA5}">
                      <a16:colId xmlns:a16="http://schemas.microsoft.com/office/drawing/2014/main" val="2231282501"/>
                    </a:ext>
                  </a:extLst>
                </a:gridCol>
              </a:tblGrid>
              <a:tr h="512327">
                <a:tc>
                  <a:txBody>
                    <a:bodyPr/>
                    <a:lstStyle/>
                    <a:p>
                      <a:pPr algn="ctr" rtl="0" fontAlgn="t"/>
                      <a:r>
                        <a:rPr lang="en-US" sz="1200" b="1" i="0" u="none" strike="noStrike" dirty="0">
                          <a:solidFill>
                            <a:srgbClr val="FFFFFF"/>
                          </a:solidFill>
                          <a:effectLst/>
                          <a:latin typeface="Arial" panose="020B0604020202020204" pitchFamily="34" charset="0"/>
                        </a:rPr>
                        <a:t>Leadership Seminars </a:t>
                      </a:r>
                      <a:r>
                        <a:rPr lang="en-US" sz="1200" b="1" i="0" u="none" strike="noStrike" dirty="0" smtClean="0">
                          <a:solidFill>
                            <a:srgbClr val="FFFFFF"/>
                          </a:solidFill>
                          <a:effectLst/>
                          <a:latin typeface="Arial" panose="020B0604020202020204" pitchFamily="34" charset="0"/>
                        </a:rPr>
                        <a:t>/</a:t>
                      </a:r>
                    </a:p>
                    <a:p>
                      <a:pPr algn="ctr" rtl="0" fontAlgn="t"/>
                      <a:r>
                        <a:rPr lang="en-US" sz="1200" b="1" i="0" u="none" strike="noStrike" dirty="0" smtClean="0">
                          <a:solidFill>
                            <a:srgbClr val="FFFFFF"/>
                          </a:solidFill>
                          <a:effectLst/>
                          <a:latin typeface="Arial" panose="020B0604020202020204" pitchFamily="34" charset="0"/>
                        </a:rPr>
                        <a:t>Short Courses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99"/>
                    </a:solidFill>
                  </a:tcPr>
                </a:tc>
                <a:extLst>
                  <a:ext uri="{0D108BD9-81ED-4DB2-BD59-A6C34878D82A}">
                    <a16:rowId xmlns:a16="http://schemas.microsoft.com/office/drawing/2014/main" val="1701645352"/>
                  </a:ext>
                </a:extLst>
              </a:tr>
              <a:tr h="274320">
                <a:tc>
                  <a:txBody>
                    <a:bodyPr/>
                    <a:lstStyle/>
                    <a:p>
                      <a:pPr marL="61913" lvl="1" indent="0" algn="l" rtl="0" fontAlgn="t"/>
                      <a:r>
                        <a:rPr lang="en-US" sz="900" b="0" i="0" u="none" strike="noStrike" dirty="0">
                          <a:solidFill>
                            <a:srgbClr val="000000"/>
                          </a:solidFill>
                          <a:effectLst/>
                          <a:latin typeface="Arial" panose="020B0604020202020204" pitchFamily="34" charset="0"/>
                        </a:rPr>
                        <a:t>Civilian Leadership Course (CLC</a:t>
                      </a:r>
                      <a:r>
                        <a:rPr lang="en-US" sz="900" b="0" i="0" u="none" strike="noStrike" dirty="0" smtClean="0">
                          <a:solidFill>
                            <a:srgbClr val="000000"/>
                          </a:solidFill>
                          <a:effectLst/>
                          <a:latin typeface="Arial" panose="020B0604020202020204" pitchFamily="34" charset="0"/>
                        </a:rPr>
                        <a:t>)</a:t>
                      </a:r>
                    </a:p>
                    <a:p>
                      <a:pPr marL="61913" lvl="1" indent="0" algn="l" rtl="0" fontAlgn="t"/>
                      <a:r>
                        <a:rPr lang="en-US" sz="900" b="0" i="0" u="none" strike="noStrike" dirty="0" smtClean="0">
                          <a:solidFill>
                            <a:srgbClr val="C00000"/>
                          </a:solidFill>
                          <a:effectLst/>
                          <a:latin typeface="Arial" panose="020B0604020202020204" pitchFamily="34" charset="0"/>
                        </a:rPr>
                        <a:t>GS 14-15     120</a:t>
                      </a:r>
                      <a:endParaRPr lang="en-US" sz="9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1087905"/>
                  </a:ext>
                </a:extLst>
              </a:tr>
              <a:tr h="274320">
                <a:tc>
                  <a:txBody>
                    <a:bodyPr/>
                    <a:lstStyle/>
                    <a:p>
                      <a:pPr marL="61913" lvl="1" indent="0" algn="l" rtl="0" fontAlgn="t"/>
                      <a:r>
                        <a:rPr lang="en-US" sz="900" b="0" i="0" u="none" strike="noStrike" dirty="0">
                          <a:solidFill>
                            <a:srgbClr val="000000"/>
                          </a:solidFill>
                          <a:effectLst/>
                          <a:latin typeface="Arial" panose="020B0604020202020204" pitchFamily="34" charset="0"/>
                        </a:rPr>
                        <a:t>Defense Civilian Emerging Leader Course (DCELP)  </a:t>
                      </a:r>
                      <a:r>
                        <a:rPr lang="en-US" sz="900" b="0" i="0" u="none" strike="noStrike" dirty="0">
                          <a:solidFill>
                            <a:srgbClr val="C00000"/>
                          </a:solidFill>
                          <a:effectLst/>
                          <a:latin typeface="Arial" panose="020B0604020202020204" pitchFamily="34" charset="0"/>
                        </a:rPr>
                        <a:t>GS </a:t>
                      </a:r>
                      <a:r>
                        <a:rPr lang="en-US" sz="900" b="0" i="0" u="none" strike="noStrike" dirty="0" smtClean="0">
                          <a:solidFill>
                            <a:srgbClr val="C00000"/>
                          </a:solidFill>
                          <a:effectLst/>
                          <a:latin typeface="Arial" panose="020B0604020202020204" pitchFamily="34" charset="0"/>
                        </a:rPr>
                        <a:t>7-11     67</a:t>
                      </a:r>
                      <a:endParaRPr lang="en-US" sz="9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8095928"/>
                  </a:ext>
                </a:extLst>
              </a:tr>
              <a:tr h="274320">
                <a:tc>
                  <a:txBody>
                    <a:bodyPr/>
                    <a:lstStyle/>
                    <a:p>
                      <a:pPr marL="61913" lvl="1" indent="0" algn="l" rtl="0" fontAlgn="t"/>
                      <a:r>
                        <a:rPr lang="en-US" sz="900" b="0" i="0" u="none" strike="noStrike" dirty="0">
                          <a:solidFill>
                            <a:srgbClr val="000000"/>
                          </a:solidFill>
                          <a:effectLst/>
                          <a:latin typeface="Arial" panose="020B0604020202020204" pitchFamily="34" charset="0"/>
                        </a:rPr>
                        <a:t>Enterprise Leadership Seminar (ELS</a:t>
                      </a:r>
                      <a:r>
                        <a:rPr lang="en-US" sz="900" b="0" i="0" u="none" strike="noStrike" dirty="0" smtClean="0">
                          <a:solidFill>
                            <a:srgbClr val="000000"/>
                          </a:solidFill>
                          <a:effectLst/>
                          <a:latin typeface="Arial" panose="020B0604020202020204" pitchFamily="34" charset="0"/>
                        </a:rPr>
                        <a:t>)</a:t>
                      </a:r>
                    </a:p>
                    <a:p>
                      <a:pPr marL="61913" lvl="1" indent="0" algn="l" rtl="0" fontAlgn="t"/>
                      <a:r>
                        <a:rPr lang="en-US" sz="900" b="0" i="0" u="none" strike="noStrike" dirty="0" smtClean="0">
                          <a:solidFill>
                            <a:srgbClr val="C00000"/>
                          </a:solidFill>
                          <a:effectLst/>
                          <a:latin typeface="Arial" panose="020B0604020202020204" pitchFamily="34" charset="0"/>
                        </a:rPr>
                        <a:t>GS 15     80*</a:t>
                      </a:r>
                      <a:endParaRPr lang="en-US" sz="9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4709843"/>
                  </a:ext>
                </a:extLst>
              </a:tr>
              <a:tr h="274320">
                <a:tc>
                  <a:txBody>
                    <a:bodyPr/>
                    <a:lstStyle/>
                    <a:p>
                      <a:pPr marL="61913" lvl="1" indent="0" algn="l" rtl="0" fontAlgn="t"/>
                      <a:r>
                        <a:rPr lang="en-US" sz="900" b="0" i="0" u="none" strike="noStrike" dirty="0">
                          <a:solidFill>
                            <a:srgbClr val="000000"/>
                          </a:solidFill>
                          <a:effectLst/>
                          <a:latin typeface="Arial" panose="020B0604020202020204" pitchFamily="34" charset="0"/>
                        </a:rPr>
                        <a:t>Enterprise Perspective Seminar (EPS</a:t>
                      </a:r>
                      <a:r>
                        <a:rPr lang="en-US" sz="900" b="0" i="0" u="none" strike="noStrike" dirty="0" smtClean="0">
                          <a:solidFill>
                            <a:srgbClr val="000000"/>
                          </a:solidFill>
                          <a:effectLst/>
                          <a:latin typeface="Arial" panose="020B0604020202020204" pitchFamily="34" charset="0"/>
                        </a:rPr>
                        <a:t>)</a:t>
                      </a:r>
                    </a:p>
                    <a:p>
                      <a:pPr marL="61913" lvl="1" indent="0" algn="l" rtl="0" fontAlgn="t"/>
                      <a:r>
                        <a:rPr lang="en-US" sz="900" b="0" i="0" u="none" strike="noStrike" dirty="0" smtClean="0">
                          <a:solidFill>
                            <a:srgbClr val="C00000"/>
                          </a:solidFill>
                          <a:effectLst/>
                          <a:latin typeface="Arial" panose="020B0604020202020204" pitchFamily="34" charset="0"/>
                        </a:rPr>
                        <a:t>GS 15   *</a:t>
                      </a:r>
                      <a:endParaRPr lang="en-US" sz="9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9229751"/>
                  </a:ext>
                </a:extLst>
              </a:tr>
              <a:tr h="274320">
                <a:tc>
                  <a:txBody>
                    <a:bodyPr/>
                    <a:lstStyle/>
                    <a:p>
                      <a:pPr marL="61913" lvl="1" indent="0" algn="l" rtl="0" fontAlgn="t"/>
                      <a:r>
                        <a:rPr lang="en-US" sz="900" b="0" i="0" u="none" strike="noStrike" dirty="0">
                          <a:solidFill>
                            <a:srgbClr val="000000"/>
                          </a:solidFill>
                          <a:effectLst/>
                          <a:latin typeface="Arial" panose="020B0604020202020204" pitchFamily="34" charset="0"/>
                        </a:rPr>
                        <a:t>Excellence in Government (EIG</a:t>
                      </a:r>
                      <a:r>
                        <a:rPr lang="en-US" sz="900" b="0" i="0" u="none" strike="noStrike" dirty="0" smtClean="0">
                          <a:solidFill>
                            <a:srgbClr val="000000"/>
                          </a:solidFill>
                          <a:effectLst/>
                          <a:latin typeface="Arial" panose="020B0604020202020204" pitchFamily="34" charset="0"/>
                        </a:rPr>
                        <a:t>)  </a:t>
                      </a:r>
                    </a:p>
                    <a:p>
                      <a:pPr marL="61913" lvl="1" indent="0" algn="l" rtl="0" fontAlgn="t"/>
                      <a:r>
                        <a:rPr lang="en-US" sz="900" b="0" i="0" u="none" strike="noStrike" dirty="0" smtClean="0">
                          <a:solidFill>
                            <a:srgbClr val="C00000"/>
                          </a:solidFill>
                          <a:effectLst/>
                          <a:latin typeface="Arial" panose="020B0604020202020204" pitchFamily="34" charset="0"/>
                        </a:rPr>
                        <a:t>GS 14-15     20</a:t>
                      </a:r>
                      <a:endParaRPr lang="en-US" sz="9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8057933"/>
                  </a:ext>
                </a:extLst>
              </a:tr>
              <a:tr h="274320">
                <a:tc>
                  <a:txBody>
                    <a:bodyPr/>
                    <a:lstStyle/>
                    <a:p>
                      <a:pPr marL="61913" lvl="1" indent="0" algn="l" rtl="0" fontAlgn="t"/>
                      <a:r>
                        <a:rPr lang="en-US" sz="900" b="0" i="0" u="none" strike="noStrike" dirty="0">
                          <a:solidFill>
                            <a:srgbClr val="000000"/>
                          </a:solidFill>
                          <a:effectLst/>
                          <a:latin typeface="Arial" panose="020B0604020202020204" pitchFamily="34" charset="0"/>
                        </a:rPr>
                        <a:t>Executive Leadership Development Program (ELDP) </a:t>
                      </a:r>
                      <a:r>
                        <a:rPr lang="en-US" sz="900" b="0" i="0" u="none" strike="noStrike" dirty="0" smtClean="0">
                          <a:solidFill>
                            <a:srgbClr val="000000"/>
                          </a:solidFill>
                          <a:effectLst/>
                          <a:latin typeface="Arial" panose="020B0604020202020204" pitchFamily="34" charset="0"/>
                        </a:rPr>
                        <a:t>GS 12-13 </a:t>
                      </a:r>
                      <a:r>
                        <a:rPr lang="en-US" sz="900" b="0" i="0" u="none" strike="noStrike" dirty="0" smtClean="0">
                          <a:solidFill>
                            <a:srgbClr val="0070C0"/>
                          </a:solidFill>
                          <a:effectLst/>
                          <a:latin typeface="Arial" panose="020B0604020202020204" pitchFamily="34" charset="0"/>
                        </a:rPr>
                        <a:t>+Not</a:t>
                      </a:r>
                      <a:r>
                        <a:rPr lang="en-US" sz="900" b="0" i="0" u="none" strike="noStrike" baseline="0" dirty="0" smtClean="0">
                          <a:solidFill>
                            <a:srgbClr val="0070C0"/>
                          </a:solidFill>
                          <a:effectLst/>
                          <a:latin typeface="Arial" panose="020B0604020202020204" pitchFamily="34" charset="0"/>
                        </a:rPr>
                        <a:t> offered in AY23+  </a:t>
                      </a:r>
                      <a:r>
                        <a:rPr lang="en-US" sz="900" b="0" i="0" u="none" strike="noStrike" baseline="0" dirty="0" smtClean="0">
                          <a:solidFill>
                            <a:srgbClr val="C00000"/>
                          </a:solidFill>
                          <a:effectLst/>
                          <a:latin typeface="Arial" panose="020B0604020202020204" pitchFamily="34" charset="0"/>
                        </a:rPr>
                        <a:t>10</a:t>
                      </a:r>
                      <a:endParaRPr lang="en-US" sz="900" b="0" i="0" u="none" strike="noStrike" dirty="0">
                        <a:solidFill>
                          <a:srgbClr val="C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6914546"/>
                  </a:ext>
                </a:extLst>
              </a:tr>
              <a:tr h="274320">
                <a:tc>
                  <a:txBody>
                    <a:bodyPr/>
                    <a:lstStyle/>
                    <a:p>
                      <a:pPr marL="61913" lvl="1" indent="0" algn="l" rtl="0" fontAlgn="t"/>
                      <a:r>
                        <a:rPr lang="en-US" sz="900" b="0" i="0" u="none" strike="noStrike" dirty="0">
                          <a:solidFill>
                            <a:srgbClr val="000000"/>
                          </a:solidFill>
                          <a:effectLst/>
                          <a:latin typeface="Arial" panose="020B0604020202020204" pitchFamily="34" charset="0"/>
                        </a:rPr>
                        <a:t>Leading Change &amp; Innovation (LCI</a:t>
                      </a:r>
                      <a:r>
                        <a:rPr lang="en-US" sz="900" b="0" i="0" u="none" strike="noStrike" dirty="0" smtClean="0">
                          <a:solidFill>
                            <a:srgbClr val="000000"/>
                          </a:solidFill>
                          <a:effectLst/>
                          <a:latin typeface="Arial" panose="020B0604020202020204" pitchFamily="34" charset="0"/>
                        </a:rPr>
                        <a:t>)  </a:t>
                      </a:r>
                    </a:p>
                    <a:p>
                      <a:pPr marL="61913" lvl="1" indent="0" algn="l" rtl="0" fontAlgn="t"/>
                      <a:r>
                        <a:rPr lang="en-US" sz="900" b="0" i="0" u="none" strike="noStrike" dirty="0" smtClean="0">
                          <a:solidFill>
                            <a:srgbClr val="C00000"/>
                          </a:solidFill>
                          <a:effectLst/>
                          <a:latin typeface="Arial" panose="020B0604020202020204" pitchFamily="34" charset="0"/>
                        </a:rPr>
                        <a:t>GS 15     59</a:t>
                      </a:r>
                      <a:endParaRPr lang="en-US" sz="9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29591"/>
                  </a:ext>
                </a:extLst>
              </a:tr>
              <a:tr h="274320">
                <a:tc>
                  <a:txBody>
                    <a:bodyPr/>
                    <a:lstStyle/>
                    <a:p>
                      <a:pPr marL="61913" lvl="1" indent="0" algn="l" rtl="0" fontAlgn="t"/>
                      <a:r>
                        <a:rPr lang="en-US" sz="900" b="0" i="0" u="none" strike="noStrike" dirty="0">
                          <a:solidFill>
                            <a:srgbClr val="000000"/>
                          </a:solidFill>
                          <a:effectLst/>
                          <a:latin typeface="Arial" panose="020B0604020202020204" pitchFamily="34" charset="0"/>
                        </a:rPr>
                        <a:t>Leading Effectively Through Change (LETC)  </a:t>
                      </a:r>
                      <a:endParaRPr lang="en-US" sz="900" b="0" i="0" u="none" strike="noStrike" dirty="0" smtClean="0">
                        <a:solidFill>
                          <a:srgbClr val="000000"/>
                        </a:solidFill>
                        <a:effectLst/>
                        <a:latin typeface="Arial" panose="020B0604020202020204" pitchFamily="34" charset="0"/>
                      </a:endParaRPr>
                    </a:p>
                    <a:p>
                      <a:pPr marL="61913" lvl="1" indent="0" algn="l" rtl="0" fontAlgn="t"/>
                      <a:r>
                        <a:rPr lang="en-US" sz="900" b="0" i="0" u="none" strike="noStrike" dirty="0" smtClean="0">
                          <a:solidFill>
                            <a:srgbClr val="C00000"/>
                          </a:solidFill>
                          <a:effectLst/>
                          <a:latin typeface="Arial" panose="020B0604020202020204" pitchFamily="34" charset="0"/>
                        </a:rPr>
                        <a:t>GS 14-15    240</a:t>
                      </a:r>
                      <a:endParaRPr lang="en-US" sz="9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0480823"/>
                  </a:ext>
                </a:extLst>
              </a:tr>
              <a:tr h="137160">
                <a:tc>
                  <a:txBody>
                    <a:bodyPr/>
                    <a:lstStyle/>
                    <a:p>
                      <a:pPr marL="61913" lvl="1" indent="0" algn="l" rtl="0" fontAlgn="t"/>
                      <a:r>
                        <a:rPr lang="en-US" sz="900" b="0" i="0" u="none" strike="noStrike" dirty="0">
                          <a:solidFill>
                            <a:srgbClr val="000000"/>
                          </a:solidFill>
                          <a:effectLst/>
                          <a:latin typeface="Arial" panose="020B0604020202020204" pitchFamily="34" charset="0"/>
                        </a:rPr>
                        <a:t>Leading Strategically (LS)  </a:t>
                      </a:r>
                      <a:r>
                        <a:rPr lang="en-US" sz="900" b="0" i="0" u="none" strike="noStrike" dirty="0">
                          <a:solidFill>
                            <a:srgbClr val="C00000"/>
                          </a:solidFill>
                          <a:effectLst/>
                          <a:latin typeface="Arial" panose="020B0604020202020204" pitchFamily="34" charset="0"/>
                        </a:rPr>
                        <a:t>GS </a:t>
                      </a:r>
                      <a:r>
                        <a:rPr lang="en-US" sz="900" b="0" i="0" u="none" strike="noStrike" dirty="0" smtClean="0">
                          <a:solidFill>
                            <a:srgbClr val="C00000"/>
                          </a:solidFill>
                          <a:effectLst/>
                          <a:latin typeface="Arial" panose="020B0604020202020204" pitchFamily="34" charset="0"/>
                        </a:rPr>
                        <a:t>15   *</a:t>
                      </a:r>
                      <a:endParaRPr lang="en-US" sz="9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0874686"/>
                  </a:ext>
                </a:extLst>
              </a:tr>
              <a:tr h="194310">
                <a:tc>
                  <a:txBody>
                    <a:bodyPr/>
                    <a:lstStyle/>
                    <a:p>
                      <a:pPr marL="61913" lvl="1" indent="0" algn="l" rtl="0" fontAlgn="t"/>
                      <a:endParaRPr lang="en-US" sz="200" b="0" i="0" u="none" strike="noStrike" dirty="0" smtClean="0">
                        <a:solidFill>
                          <a:srgbClr val="000000"/>
                        </a:solidFill>
                        <a:effectLst/>
                        <a:latin typeface="Arial" panose="020B0604020202020204" pitchFamily="34" charset="0"/>
                      </a:endParaRPr>
                    </a:p>
                    <a:p>
                      <a:pPr marL="61913" lvl="1" indent="0" algn="l" rtl="0" fontAlgn="t"/>
                      <a:r>
                        <a:rPr lang="en-US" sz="900" b="0" i="0" u="none" strike="noStrike" dirty="0" smtClean="0">
                          <a:solidFill>
                            <a:srgbClr val="000000"/>
                          </a:solidFill>
                          <a:effectLst/>
                          <a:latin typeface="Arial" panose="020B0604020202020204" pitchFamily="34" charset="0"/>
                        </a:rPr>
                        <a:t>Leading </a:t>
                      </a:r>
                      <a:r>
                        <a:rPr lang="en-US" sz="900" b="0" i="0" u="none" strike="noStrike" dirty="0">
                          <a:solidFill>
                            <a:srgbClr val="000000"/>
                          </a:solidFill>
                          <a:effectLst/>
                          <a:latin typeface="Arial" panose="020B0604020202020204" pitchFamily="34" charset="0"/>
                        </a:rPr>
                        <a:t>With Impact (LWI)  </a:t>
                      </a:r>
                      <a:r>
                        <a:rPr lang="en-US" sz="900" b="0" i="0" u="none" strike="noStrike" dirty="0">
                          <a:solidFill>
                            <a:srgbClr val="C00000"/>
                          </a:solidFill>
                          <a:effectLst/>
                          <a:latin typeface="Arial" panose="020B0604020202020204" pitchFamily="34" charset="0"/>
                        </a:rPr>
                        <a:t>GS </a:t>
                      </a:r>
                      <a:r>
                        <a:rPr lang="en-US" sz="900" b="0" i="0" u="none" strike="noStrike" dirty="0" smtClean="0">
                          <a:solidFill>
                            <a:srgbClr val="C00000"/>
                          </a:solidFill>
                          <a:effectLst/>
                          <a:latin typeface="Arial" panose="020B0604020202020204" pitchFamily="34" charset="0"/>
                        </a:rPr>
                        <a:t>12-13     210</a:t>
                      </a:r>
                    </a:p>
                    <a:p>
                      <a:pPr marL="61913" lvl="1" indent="0" algn="l" rtl="0" fontAlgn="t"/>
                      <a:endParaRPr lang="en-US" sz="2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2652937"/>
                  </a:ext>
                </a:extLst>
              </a:tr>
              <a:tr h="274320">
                <a:tc>
                  <a:txBody>
                    <a:bodyPr/>
                    <a:lstStyle/>
                    <a:p>
                      <a:pPr marL="61913" lvl="1" indent="0" algn="l" rtl="0" fontAlgn="t"/>
                      <a:r>
                        <a:rPr lang="en-US" sz="900" b="0" i="0" u="none" strike="noStrike" dirty="0">
                          <a:solidFill>
                            <a:srgbClr val="000000"/>
                          </a:solidFill>
                          <a:effectLst/>
                          <a:latin typeface="Arial" panose="020B0604020202020204" pitchFamily="34" charset="0"/>
                        </a:rPr>
                        <a:t>Nat’l &amp; International Security Leadership Seminar (NISLS)  </a:t>
                      </a:r>
                      <a:r>
                        <a:rPr lang="en-US" sz="900" b="0" i="0" u="none" strike="noStrike" dirty="0">
                          <a:solidFill>
                            <a:srgbClr val="C00000"/>
                          </a:solidFill>
                          <a:effectLst/>
                          <a:latin typeface="Arial" panose="020B0604020202020204" pitchFamily="34" charset="0"/>
                        </a:rPr>
                        <a:t>GS </a:t>
                      </a:r>
                      <a:r>
                        <a:rPr lang="en-US" sz="900" b="0" i="0" u="none" strike="noStrike" dirty="0" smtClean="0">
                          <a:solidFill>
                            <a:srgbClr val="C00000"/>
                          </a:solidFill>
                          <a:effectLst/>
                          <a:latin typeface="Arial" panose="020B0604020202020204" pitchFamily="34" charset="0"/>
                        </a:rPr>
                        <a:t>15   *</a:t>
                      </a:r>
                      <a:endParaRPr lang="en-US" sz="9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1418575"/>
                  </a:ext>
                </a:extLst>
              </a:tr>
              <a:tr h="274320">
                <a:tc>
                  <a:txBody>
                    <a:bodyPr/>
                    <a:lstStyle/>
                    <a:p>
                      <a:pPr marL="61913" lvl="1" indent="0" algn="l" rtl="0" fontAlgn="t"/>
                      <a:r>
                        <a:rPr lang="en-US" sz="900" b="0" i="0" u="none" strike="noStrike" dirty="0">
                          <a:solidFill>
                            <a:srgbClr val="000000"/>
                          </a:solidFill>
                          <a:effectLst/>
                          <a:latin typeface="Arial" panose="020B0604020202020204" pitchFamily="34" charset="0"/>
                        </a:rPr>
                        <a:t>AF Organizational Leader Course (OLC</a:t>
                      </a:r>
                      <a:r>
                        <a:rPr lang="en-US" sz="900" b="0" i="0" u="none" strike="noStrike" dirty="0" smtClean="0">
                          <a:solidFill>
                            <a:srgbClr val="000000"/>
                          </a:solidFill>
                          <a:effectLst/>
                          <a:latin typeface="Arial" panose="020B0604020202020204" pitchFamily="34" charset="0"/>
                        </a:rPr>
                        <a:t>)</a:t>
                      </a:r>
                    </a:p>
                    <a:p>
                      <a:pPr marL="61913" lvl="1" indent="0" algn="l" rtl="0" fontAlgn="t"/>
                      <a:r>
                        <a:rPr lang="en-US" sz="900" b="0" i="0" u="none" strike="noStrike" dirty="0" smtClean="0">
                          <a:solidFill>
                            <a:srgbClr val="C00000"/>
                          </a:solidFill>
                          <a:effectLst/>
                          <a:latin typeface="Arial" panose="020B0604020202020204" pitchFamily="34" charset="0"/>
                        </a:rPr>
                        <a:t>GS 11     500</a:t>
                      </a:r>
                      <a:endParaRPr lang="en-US" sz="9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4389200"/>
                  </a:ext>
                </a:extLst>
              </a:tr>
              <a:tr h="274320">
                <a:tc>
                  <a:txBody>
                    <a:bodyPr/>
                    <a:lstStyle/>
                    <a:p>
                      <a:pPr marL="61913" lvl="1" indent="0" algn="l" rtl="0" fontAlgn="t"/>
                      <a:r>
                        <a:rPr lang="en-US" sz="900" b="0" i="0" u="none" strike="noStrike" dirty="0">
                          <a:solidFill>
                            <a:srgbClr val="000000"/>
                          </a:solidFill>
                          <a:effectLst/>
                          <a:latin typeface="Arial" panose="020B0604020202020204" pitchFamily="34" charset="0"/>
                        </a:rPr>
                        <a:t>Upgrading your Executive Leadership Approach (UEL)  </a:t>
                      </a:r>
                      <a:r>
                        <a:rPr lang="en-US" sz="900" b="0" i="0" u="none" strike="noStrike" dirty="0">
                          <a:solidFill>
                            <a:srgbClr val="C00000"/>
                          </a:solidFill>
                          <a:effectLst/>
                          <a:latin typeface="Arial" panose="020B0604020202020204" pitchFamily="34" charset="0"/>
                        </a:rPr>
                        <a:t>GS </a:t>
                      </a:r>
                      <a:r>
                        <a:rPr lang="en-US" sz="900" b="0" i="0" u="none" strike="noStrike" dirty="0" smtClean="0">
                          <a:solidFill>
                            <a:srgbClr val="C00000"/>
                          </a:solidFill>
                          <a:effectLst/>
                          <a:latin typeface="Arial" panose="020B0604020202020204" pitchFamily="34" charset="0"/>
                        </a:rPr>
                        <a:t>15     59</a:t>
                      </a:r>
                      <a:endParaRPr lang="en-US" sz="9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0562896"/>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2860600158"/>
              </p:ext>
            </p:extLst>
          </p:nvPr>
        </p:nvGraphicFramePr>
        <p:xfrm>
          <a:off x="4773214" y="1848560"/>
          <a:ext cx="1716486" cy="3816343"/>
        </p:xfrm>
        <a:graphic>
          <a:graphicData uri="http://schemas.openxmlformats.org/drawingml/2006/table">
            <a:tbl>
              <a:tblPr/>
              <a:tblGrid>
                <a:gridCol w="1716486">
                  <a:extLst>
                    <a:ext uri="{9D8B030D-6E8A-4147-A177-3AD203B41FA5}">
                      <a16:colId xmlns:a16="http://schemas.microsoft.com/office/drawing/2014/main" val="1724074643"/>
                    </a:ext>
                  </a:extLst>
                </a:gridCol>
              </a:tblGrid>
              <a:tr h="512327">
                <a:tc>
                  <a:txBody>
                    <a:bodyPr/>
                    <a:lstStyle/>
                    <a:p>
                      <a:pPr marL="45720" algn="ctr" rtl="0" fontAlgn="t"/>
                      <a:r>
                        <a:rPr lang="en-US" sz="1200" b="1" i="0" u="none" strike="noStrike" dirty="0">
                          <a:solidFill>
                            <a:srgbClr val="FFFFFF"/>
                          </a:solidFill>
                          <a:effectLst/>
                          <a:latin typeface="Arial" panose="020B0604020202020204" pitchFamily="34" charset="0"/>
                        </a:rPr>
                        <a:t>Academic </a:t>
                      </a:r>
                      <a:r>
                        <a:rPr lang="en-US" sz="1200" b="1" i="0" u="none" strike="noStrike" dirty="0" smtClean="0">
                          <a:solidFill>
                            <a:srgbClr val="FFFFFF"/>
                          </a:solidFill>
                          <a:effectLst/>
                          <a:latin typeface="Arial" panose="020B0604020202020204" pitchFamily="34" charset="0"/>
                        </a:rPr>
                        <a:t>/</a:t>
                      </a:r>
                    </a:p>
                    <a:p>
                      <a:pPr marL="45720" algn="ctr" rtl="0" fontAlgn="t"/>
                      <a:r>
                        <a:rPr lang="en-US" sz="1200" b="1" i="0" u="none" strike="noStrike" dirty="0" smtClean="0">
                          <a:solidFill>
                            <a:srgbClr val="FFFFFF"/>
                          </a:solidFill>
                          <a:effectLst/>
                          <a:latin typeface="Arial" panose="020B0604020202020204" pitchFamily="34" charset="0"/>
                        </a:rPr>
                        <a:t>Fellowships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99"/>
                    </a:solidFill>
                  </a:tcPr>
                </a:tc>
                <a:extLst>
                  <a:ext uri="{0D108BD9-81ED-4DB2-BD59-A6C34878D82A}">
                    <a16:rowId xmlns:a16="http://schemas.microsoft.com/office/drawing/2014/main" val="3786120742"/>
                  </a:ext>
                </a:extLst>
              </a:tr>
              <a:tr h="274320">
                <a:tc>
                  <a:txBody>
                    <a:bodyPr/>
                    <a:lstStyle/>
                    <a:p>
                      <a:pPr marL="45720" algn="l" rtl="0" fontAlgn="t"/>
                      <a:r>
                        <a:rPr lang="en-US" sz="900" b="0" i="0" u="none" strike="noStrike" dirty="0" smtClean="0">
                          <a:solidFill>
                            <a:srgbClr val="000000"/>
                          </a:solidFill>
                          <a:effectLst/>
                          <a:latin typeface="Arial" panose="020B0604020202020204" pitchFamily="34" charset="0"/>
                        </a:rPr>
                        <a:t>AF Legislative Fellows  (LEGIS)  </a:t>
                      </a:r>
                      <a:r>
                        <a:rPr lang="en-US" sz="900" b="0" i="0" u="none" strike="noStrike" dirty="0" smtClean="0">
                          <a:solidFill>
                            <a:srgbClr val="C00000"/>
                          </a:solidFill>
                          <a:effectLst/>
                          <a:latin typeface="Arial" panose="020B0604020202020204" pitchFamily="34" charset="0"/>
                        </a:rPr>
                        <a:t>GS 12-14     8</a:t>
                      </a:r>
                      <a:endParaRPr lang="en-US" sz="9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3234640"/>
                  </a:ext>
                </a:extLst>
              </a:tr>
              <a:tr h="309356">
                <a:tc>
                  <a:txBody>
                    <a:bodyPr/>
                    <a:lstStyle/>
                    <a:p>
                      <a:pPr marL="45720" algn="l" rtl="0" fontAlgn="t"/>
                      <a:r>
                        <a:rPr lang="da-DK" sz="900" b="0" i="0" u="none" strike="noStrike" dirty="0" smtClean="0">
                          <a:solidFill>
                            <a:srgbClr val="000000"/>
                          </a:solidFill>
                          <a:effectLst/>
                          <a:latin typeface="Arial" panose="020B0604020202020204" pitchFamily="34" charset="0"/>
                        </a:rPr>
                        <a:t>AF </a:t>
                      </a:r>
                      <a:r>
                        <a:rPr lang="da-DK" sz="900" b="0" i="0" u="none" strike="noStrike" dirty="0">
                          <a:solidFill>
                            <a:srgbClr val="000000"/>
                          </a:solidFill>
                          <a:effectLst/>
                          <a:latin typeface="Arial" panose="020B0604020202020204" pitchFamily="34" charset="0"/>
                        </a:rPr>
                        <a:t>Nat’L Labs (AF NLTP</a:t>
                      </a:r>
                      <a:r>
                        <a:rPr lang="da-DK" sz="900" b="0" i="0" u="none" strike="noStrike" dirty="0" smtClean="0">
                          <a:solidFill>
                            <a:srgbClr val="000000"/>
                          </a:solidFill>
                          <a:effectLst/>
                          <a:latin typeface="Arial" panose="020B0604020202020204" pitchFamily="34" charset="0"/>
                        </a:rPr>
                        <a:t>)</a:t>
                      </a:r>
                    </a:p>
                    <a:p>
                      <a:pPr marL="45720" algn="l" rtl="0" fontAlgn="t"/>
                      <a:r>
                        <a:rPr lang="da-DK" sz="900" b="0" i="0" u="none" strike="noStrike" dirty="0" smtClean="0">
                          <a:solidFill>
                            <a:srgbClr val="C00000"/>
                          </a:solidFill>
                          <a:effectLst/>
                          <a:latin typeface="Arial" panose="020B0604020202020204" pitchFamily="34" charset="0"/>
                        </a:rPr>
                        <a:t>GS 12-15     4</a:t>
                      </a:r>
                      <a:endParaRPr lang="da-DK" sz="9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7206604"/>
                  </a:ext>
                </a:extLst>
              </a:tr>
              <a:tr h="274320">
                <a:tc>
                  <a:txBody>
                    <a:bodyPr/>
                    <a:lstStyle/>
                    <a:p>
                      <a:pPr marL="45720" algn="l" rtl="0" fontAlgn="t"/>
                      <a:r>
                        <a:rPr lang="en-US" sz="900" b="0" i="0" u="none" strike="noStrike" dirty="0" smtClean="0">
                          <a:solidFill>
                            <a:srgbClr val="000000"/>
                          </a:solidFill>
                          <a:effectLst/>
                          <a:latin typeface="Arial" panose="020B0604020202020204" pitchFamily="34" charset="0"/>
                        </a:rPr>
                        <a:t>Bachelor's Degree</a:t>
                      </a:r>
                    </a:p>
                    <a:p>
                      <a:pPr marL="45720" algn="l" rtl="0" fontAlgn="t"/>
                      <a:r>
                        <a:rPr lang="en-US" sz="900" b="0" i="0" u="none" strike="noStrike" dirty="0" smtClean="0">
                          <a:solidFill>
                            <a:srgbClr val="C00000"/>
                          </a:solidFill>
                          <a:effectLst/>
                          <a:latin typeface="Arial" panose="020B0604020202020204" pitchFamily="34" charset="0"/>
                        </a:rPr>
                        <a:t>GS 07-15     11*</a:t>
                      </a:r>
                      <a:endParaRPr lang="en-US" sz="9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4558022"/>
                  </a:ext>
                </a:extLst>
              </a:tr>
              <a:tr h="411480">
                <a:tc>
                  <a:txBody>
                    <a:bodyPr/>
                    <a:lstStyle/>
                    <a:p>
                      <a:pPr marL="45720" algn="l" rtl="0" fontAlgn="t"/>
                      <a:r>
                        <a:rPr lang="en-US" sz="900" b="0" i="0" u="none" strike="noStrike" dirty="0" smtClean="0">
                          <a:solidFill>
                            <a:srgbClr val="000000"/>
                          </a:solidFill>
                          <a:effectLst/>
                          <a:latin typeface="Arial" panose="020B0604020202020204" pitchFamily="34" charset="0"/>
                        </a:rPr>
                        <a:t>Civilian  </a:t>
                      </a:r>
                      <a:r>
                        <a:rPr lang="en-US" sz="900" b="0" i="0" u="none" strike="noStrike" dirty="0">
                          <a:solidFill>
                            <a:srgbClr val="000000"/>
                          </a:solidFill>
                          <a:effectLst/>
                          <a:latin typeface="Arial" panose="020B0604020202020204" pitchFamily="34" charset="0"/>
                        </a:rPr>
                        <a:t>Associate’s Degree </a:t>
                      </a:r>
                      <a:r>
                        <a:rPr lang="en-US" sz="900" b="0" i="0" u="none" strike="noStrike" dirty="0" smtClean="0">
                          <a:solidFill>
                            <a:srgbClr val="000000"/>
                          </a:solidFill>
                          <a:effectLst/>
                          <a:latin typeface="Arial" panose="020B0604020202020204" pitchFamily="34" charset="0"/>
                        </a:rPr>
                        <a:t>  Program </a:t>
                      </a:r>
                      <a:r>
                        <a:rPr lang="en-US" sz="900" b="0" i="0" u="none" strike="noStrike" dirty="0">
                          <a:solidFill>
                            <a:srgbClr val="000000"/>
                          </a:solidFill>
                          <a:effectLst/>
                          <a:latin typeface="Arial" panose="020B0604020202020204" pitchFamily="34" charset="0"/>
                        </a:rPr>
                        <a:t>(CADP)  </a:t>
                      </a:r>
                      <a:endParaRPr lang="en-US" sz="900" b="0" i="0" u="none" strike="noStrike" dirty="0" smtClean="0">
                        <a:solidFill>
                          <a:srgbClr val="000000"/>
                        </a:solidFill>
                        <a:effectLst/>
                        <a:latin typeface="Arial" panose="020B0604020202020204" pitchFamily="34" charset="0"/>
                      </a:endParaRPr>
                    </a:p>
                    <a:p>
                      <a:pPr marL="45720" algn="l" rtl="0" fontAlgn="t"/>
                      <a:r>
                        <a:rPr lang="en-US" sz="900" b="0" i="0" u="none" strike="noStrike" dirty="0" smtClean="0">
                          <a:solidFill>
                            <a:srgbClr val="C00000"/>
                          </a:solidFill>
                          <a:effectLst/>
                          <a:latin typeface="Arial" panose="020B0604020202020204" pitchFamily="34" charset="0"/>
                        </a:rPr>
                        <a:t>All </a:t>
                      </a:r>
                      <a:r>
                        <a:rPr lang="en-US" sz="900" b="0" i="0" u="none" strike="noStrike" dirty="0">
                          <a:solidFill>
                            <a:srgbClr val="C00000"/>
                          </a:solidFill>
                          <a:effectLst/>
                          <a:latin typeface="Arial" panose="020B0604020202020204" pitchFamily="34" charset="0"/>
                        </a:rPr>
                        <a:t>grades </a:t>
                      </a:r>
                      <a:r>
                        <a:rPr lang="en-US" sz="900" b="0" i="0" u="none" strike="noStrike" dirty="0" smtClean="0">
                          <a:solidFill>
                            <a:srgbClr val="C00000"/>
                          </a:solidFill>
                          <a:effectLst/>
                          <a:latin typeface="Arial" panose="020B0604020202020204" pitchFamily="34" charset="0"/>
                        </a:rPr>
                        <a:t>GS </a:t>
                      </a:r>
                      <a:r>
                        <a:rPr lang="en-US" sz="900" b="0" i="0" u="none" strike="noStrike" dirty="0">
                          <a:solidFill>
                            <a:srgbClr val="C00000"/>
                          </a:solidFill>
                          <a:effectLst/>
                          <a:latin typeface="Arial" panose="020B0604020202020204" pitchFamily="34" charset="0"/>
                        </a:rPr>
                        <a:t>&amp; FWS</a:t>
                      </a:r>
                      <a:endParaRPr lang="en-US" sz="9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4194147"/>
                  </a:ext>
                </a:extLst>
              </a:tr>
              <a:tr h="309356">
                <a:tc>
                  <a:txBody>
                    <a:bodyPr/>
                    <a:lstStyle/>
                    <a:p>
                      <a:pPr marL="45720" algn="l" rtl="0" fontAlgn="t"/>
                      <a:r>
                        <a:rPr lang="en-US" sz="900" b="0" i="0" u="none" strike="noStrike" dirty="0" smtClean="0">
                          <a:solidFill>
                            <a:srgbClr val="000000"/>
                          </a:solidFill>
                          <a:effectLst/>
                          <a:latin typeface="Arial" panose="020B0604020202020204" pitchFamily="34" charset="0"/>
                        </a:rPr>
                        <a:t>Education </a:t>
                      </a:r>
                      <a:r>
                        <a:rPr lang="en-US" sz="900" b="0" i="0" u="none" strike="noStrike" dirty="0">
                          <a:solidFill>
                            <a:srgbClr val="000000"/>
                          </a:solidFill>
                          <a:effectLst/>
                          <a:latin typeface="Arial" panose="020B0604020202020204" pitchFamily="34" charset="0"/>
                        </a:rPr>
                        <a:t>w/ Industry (EWI)  </a:t>
                      </a:r>
                      <a:endParaRPr lang="en-US" sz="900" b="0" i="0" u="none" strike="noStrike" dirty="0" smtClean="0">
                        <a:solidFill>
                          <a:srgbClr val="000000"/>
                        </a:solidFill>
                        <a:effectLst/>
                        <a:latin typeface="Arial" panose="020B0604020202020204" pitchFamily="34" charset="0"/>
                      </a:endParaRPr>
                    </a:p>
                    <a:p>
                      <a:pPr marL="45720" algn="l" rtl="0" fontAlgn="t"/>
                      <a:r>
                        <a:rPr lang="en-US" sz="900" b="0" i="0" u="none" strike="noStrike" dirty="0" smtClean="0">
                          <a:solidFill>
                            <a:srgbClr val="C00000"/>
                          </a:solidFill>
                          <a:effectLst/>
                          <a:latin typeface="Arial" panose="020B0604020202020204" pitchFamily="34" charset="0"/>
                        </a:rPr>
                        <a:t>GS 11-13     30</a:t>
                      </a:r>
                      <a:endParaRPr lang="en-US" sz="9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4013666"/>
                  </a:ext>
                </a:extLst>
              </a:tr>
              <a:tr h="464033">
                <a:tc>
                  <a:txBody>
                    <a:bodyPr/>
                    <a:lstStyle/>
                    <a:p>
                      <a:pPr marL="45720" algn="l" rtl="0" fontAlgn="t"/>
                      <a:r>
                        <a:rPr lang="en-US" sz="900" b="0" i="0" u="none" strike="noStrike" dirty="0" smtClean="0">
                          <a:solidFill>
                            <a:srgbClr val="000000"/>
                          </a:solidFill>
                          <a:effectLst/>
                          <a:latin typeface="Arial" panose="020B0604020202020204" pitchFamily="34" charset="0"/>
                        </a:rPr>
                        <a:t>Master's </a:t>
                      </a:r>
                      <a:r>
                        <a:rPr lang="en-US" sz="900" b="0" i="0" u="none" strike="noStrike" dirty="0">
                          <a:solidFill>
                            <a:srgbClr val="000000"/>
                          </a:solidFill>
                          <a:effectLst/>
                          <a:latin typeface="Arial" panose="020B0604020202020204" pitchFamily="34" charset="0"/>
                        </a:rPr>
                        <a:t>(In-Residence, </a:t>
                      </a:r>
                      <a:r>
                        <a:rPr lang="en-US" sz="900" b="0" i="0" u="none" strike="noStrike" dirty="0" smtClean="0">
                          <a:solidFill>
                            <a:srgbClr val="000000"/>
                          </a:solidFill>
                          <a:effectLst/>
                          <a:latin typeface="Arial" panose="020B0604020202020204" pitchFamily="34" charset="0"/>
                        </a:rPr>
                        <a:t>Accredited </a:t>
                      </a:r>
                      <a:r>
                        <a:rPr lang="en-US" sz="900" b="0" i="0" u="none" strike="noStrike" dirty="0">
                          <a:solidFill>
                            <a:srgbClr val="000000"/>
                          </a:solidFill>
                          <a:effectLst/>
                          <a:latin typeface="Arial" panose="020B0604020202020204" pitchFamily="34" charset="0"/>
                        </a:rPr>
                        <a:t>University</a:t>
                      </a:r>
                      <a:r>
                        <a:rPr lang="en-US" sz="900" b="0" i="0" u="none" strike="noStrike" dirty="0" smtClean="0">
                          <a:solidFill>
                            <a:srgbClr val="000000"/>
                          </a:solidFill>
                          <a:effectLst/>
                          <a:latin typeface="Arial" panose="020B0604020202020204" pitchFamily="34" charset="0"/>
                        </a:rPr>
                        <a:t>)</a:t>
                      </a:r>
                    </a:p>
                    <a:p>
                      <a:pPr marL="45720" algn="l" rtl="0" fontAlgn="t"/>
                      <a:r>
                        <a:rPr lang="en-US" sz="900" b="0" i="0" u="none" strike="noStrike" dirty="0" smtClean="0">
                          <a:solidFill>
                            <a:srgbClr val="C00000"/>
                          </a:solidFill>
                          <a:effectLst/>
                          <a:latin typeface="Arial" panose="020B0604020202020204" pitchFamily="34" charset="0"/>
                        </a:rPr>
                        <a:t>GS 12-15   *</a:t>
                      </a:r>
                      <a:endParaRPr lang="en-US" sz="9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7684338"/>
                  </a:ext>
                </a:extLst>
              </a:tr>
              <a:tr h="152441">
                <a:tc>
                  <a:txBody>
                    <a:bodyPr/>
                    <a:lstStyle/>
                    <a:p>
                      <a:pPr marL="45720" algn="l" rtl="0" fontAlgn="t"/>
                      <a:r>
                        <a:rPr lang="en-US" sz="900" b="0" i="0" u="none" strike="noStrike" dirty="0" smtClean="0">
                          <a:solidFill>
                            <a:srgbClr val="000000"/>
                          </a:solidFill>
                          <a:effectLst/>
                          <a:latin typeface="Arial" panose="020B0604020202020204" pitchFamily="34" charset="0"/>
                        </a:rPr>
                        <a:t>Master's </a:t>
                      </a:r>
                      <a:r>
                        <a:rPr lang="en-US" sz="900" b="0" i="0" u="none" strike="noStrike" dirty="0">
                          <a:solidFill>
                            <a:srgbClr val="000000"/>
                          </a:solidFill>
                          <a:effectLst/>
                          <a:latin typeface="Arial" panose="020B0604020202020204" pitchFamily="34" charset="0"/>
                        </a:rPr>
                        <a:t>(AFIT)  </a:t>
                      </a:r>
                      <a:r>
                        <a:rPr lang="en-US" sz="900" b="0" i="0" u="none" strike="noStrike" dirty="0">
                          <a:solidFill>
                            <a:srgbClr val="C00000"/>
                          </a:solidFill>
                          <a:effectLst/>
                          <a:latin typeface="Arial" panose="020B0604020202020204" pitchFamily="34" charset="0"/>
                        </a:rPr>
                        <a:t>GS </a:t>
                      </a:r>
                      <a:r>
                        <a:rPr lang="en-US" sz="900" b="0" i="0" u="none" strike="noStrike" dirty="0" smtClean="0">
                          <a:solidFill>
                            <a:srgbClr val="C00000"/>
                          </a:solidFill>
                          <a:effectLst/>
                          <a:latin typeface="Arial" panose="020B0604020202020204" pitchFamily="34" charset="0"/>
                        </a:rPr>
                        <a:t>12-15   *</a:t>
                      </a:r>
                      <a:endParaRPr lang="en-US" sz="9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9537684"/>
                  </a:ext>
                </a:extLst>
              </a:tr>
              <a:tr h="548640">
                <a:tc>
                  <a:txBody>
                    <a:bodyPr/>
                    <a:lstStyle/>
                    <a:p>
                      <a:pPr marL="45720" algn="l" rtl="0" fontAlgn="t"/>
                      <a:r>
                        <a:rPr lang="en-US" sz="900" b="0" i="0" u="none" strike="noStrike" dirty="0" smtClean="0">
                          <a:solidFill>
                            <a:srgbClr val="000000"/>
                          </a:solidFill>
                          <a:effectLst/>
                          <a:latin typeface="Arial" panose="020B0604020202020204" pitchFamily="34" charset="0"/>
                        </a:rPr>
                        <a:t>President's </a:t>
                      </a:r>
                      <a:r>
                        <a:rPr lang="en-US" sz="900" b="0" i="0" u="none" strike="noStrike" dirty="0">
                          <a:solidFill>
                            <a:srgbClr val="000000"/>
                          </a:solidFill>
                          <a:effectLst/>
                          <a:latin typeface="Arial" panose="020B0604020202020204" pitchFamily="34" charset="0"/>
                        </a:rPr>
                        <a:t>Management Council - Interagency Rotation Program (PMC-IRP)  </a:t>
                      </a:r>
                      <a:r>
                        <a:rPr lang="en-US" sz="900" b="0" i="0" u="none" strike="noStrike" dirty="0">
                          <a:solidFill>
                            <a:srgbClr val="C00000"/>
                          </a:solidFill>
                          <a:effectLst/>
                          <a:latin typeface="Arial" panose="020B0604020202020204" pitchFamily="34" charset="0"/>
                        </a:rPr>
                        <a:t>GS </a:t>
                      </a:r>
                      <a:r>
                        <a:rPr lang="en-US" sz="900" b="0" i="0" u="none" strike="noStrike" dirty="0" smtClean="0">
                          <a:solidFill>
                            <a:srgbClr val="C00000"/>
                          </a:solidFill>
                          <a:effectLst/>
                          <a:latin typeface="Arial" panose="020B0604020202020204" pitchFamily="34" charset="0"/>
                        </a:rPr>
                        <a:t>13   12</a:t>
                      </a:r>
                      <a:endParaRPr lang="en-US" sz="9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3270464"/>
                  </a:ext>
                </a:extLst>
              </a:tr>
              <a:tr h="148590">
                <a:tc>
                  <a:txBody>
                    <a:bodyPr/>
                    <a:lstStyle/>
                    <a:p>
                      <a:pPr marL="45720" algn="l" rtl="0" fontAlgn="t"/>
                      <a:r>
                        <a:rPr lang="en-US" sz="900" b="0" i="0" u="none" strike="noStrike" dirty="0" smtClean="0">
                          <a:solidFill>
                            <a:srgbClr val="000000"/>
                          </a:solidFill>
                          <a:effectLst/>
                          <a:latin typeface="Arial" panose="020B0604020202020204" pitchFamily="34" charset="0"/>
                        </a:rPr>
                        <a:t>RAND </a:t>
                      </a:r>
                      <a:r>
                        <a:rPr lang="en-US" sz="900" b="0" i="0" u="none" strike="noStrike" dirty="0">
                          <a:solidFill>
                            <a:srgbClr val="000000"/>
                          </a:solidFill>
                          <a:effectLst/>
                          <a:latin typeface="Arial" panose="020B0604020202020204" pitchFamily="34" charset="0"/>
                        </a:rPr>
                        <a:t>Fellowship  </a:t>
                      </a:r>
                      <a:r>
                        <a:rPr lang="en-US" sz="900" b="0" i="0" u="none" strike="noStrike" dirty="0">
                          <a:solidFill>
                            <a:srgbClr val="C00000"/>
                          </a:solidFill>
                          <a:effectLst/>
                          <a:latin typeface="Arial" panose="020B0604020202020204" pitchFamily="34" charset="0"/>
                        </a:rPr>
                        <a:t>GS </a:t>
                      </a:r>
                      <a:r>
                        <a:rPr lang="en-US" sz="900" b="0" i="0" u="none" strike="noStrike" dirty="0" smtClean="0">
                          <a:solidFill>
                            <a:srgbClr val="C00000"/>
                          </a:solidFill>
                          <a:effectLst/>
                          <a:latin typeface="Arial" panose="020B0604020202020204" pitchFamily="34" charset="0"/>
                        </a:rPr>
                        <a:t>14-15   2</a:t>
                      </a:r>
                      <a:endParaRPr lang="en-US" sz="9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4948251"/>
                  </a:ext>
                </a:extLst>
              </a:tr>
              <a:tr h="411480">
                <a:tc>
                  <a:txBody>
                    <a:bodyPr/>
                    <a:lstStyle/>
                    <a:p>
                      <a:pPr marL="45720" algn="l" rtl="0" fontAlgn="t"/>
                      <a:r>
                        <a:rPr lang="en-US" sz="900" b="0" i="0" u="none" strike="noStrike" dirty="0" smtClean="0">
                          <a:solidFill>
                            <a:srgbClr val="000000"/>
                          </a:solidFill>
                          <a:effectLst/>
                          <a:latin typeface="Arial" panose="020B0604020202020204" pitchFamily="34" charset="0"/>
                        </a:rPr>
                        <a:t>White </a:t>
                      </a:r>
                      <a:r>
                        <a:rPr lang="en-US" sz="900" b="0" i="0" u="none" strike="noStrike" dirty="0">
                          <a:solidFill>
                            <a:srgbClr val="000000"/>
                          </a:solidFill>
                          <a:effectLst/>
                          <a:latin typeface="Arial" panose="020B0604020202020204" pitchFamily="34" charset="0"/>
                        </a:rPr>
                        <a:t>House Leadership Development Program (WHLDP)  </a:t>
                      </a:r>
                      <a:r>
                        <a:rPr lang="en-US" sz="900" b="0" i="0" u="none" strike="noStrike" dirty="0">
                          <a:solidFill>
                            <a:srgbClr val="C00000"/>
                          </a:solidFill>
                          <a:effectLst/>
                          <a:latin typeface="Arial" panose="020B0604020202020204" pitchFamily="34" charset="0"/>
                        </a:rPr>
                        <a:t>GS </a:t>
                      </a:r>
                      <a:r>
                        <a:rPr lang="en-US" sz="900" b="0" i="0" u="none" strike="noStrike" dirty="0" smtClean="0">
                          <a:solidFill>
                            <a:srgbClr val="C00000"/>
                          </a:solidFill>
                          <a:effectLst/>
                          <a:latin typeface="Arial" panose="020B0604020202020204" pitchFamily="34" charset="0"/>
                        </a:rPr>
                        <a:t>15     1</a:t>
                      </a:r>
                      <a:endParaRPr lang="en-US" sz="9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0297026"/>
                  </a:ext>
                </a:extLst>
              </a:tr>
            </a:tbl>
          </a:graphicData>
        </a:graphic>
      </p:graphicFrame>
      <p:sp>
        <p:nvSpPr>
          <p:cNvPr id="2" name="TextBox 1"/>
          <p:cNvSpPr txBox="1"/>
          <p:nvPr/>
        </p:nvSpPr>
        <p:spPr>
          <a:xfrm>
            <a:off x="444500" y="5664903"/>
            <a:ext cx="3390900" cy="430887"/>
          </a:xfrm>
          <a:prstGeom prst="rect">
            <a:avLst/>
          </a:prstGeom>
          <a:noFill/>
        </p:spPr>
        <p:txBody>
          <a:bodyPr wrap="square" rtlCol="0">
            <a:spAutoFit/>
          </a:bodyPr>
          <a:lstStyle/>
          <a:p>
            <a:r>
              <a:rPr lang="en-US" sz="1100" dirty="0" smtClean="0"/>
              <a:t>Note: Courses with * share quotas within category</a:t>
            </a:r>
          </a:p>
          <a:p>
            <a:r>
              <a:rPr lang="en-US" sz="1100" dirty="0" smtClean="0"/>
              <a:t>Number of AF wide Quotas is indicated in </a:t>
            </a:r>
            <a:r>
              <a:rPr lang="en-US" sz="1100" dirty="0" smtClean="0">
                <a:solidFill>
                  <a:srgbClr val="C00000"/>
                </a:solidFill>
              </a:rPr>
              <a:t>red </a:t>
            </a:r>
            <a:endParaRPr lang="en-US" sz="1100" dirty="0">
              <a:solidFill>
                <a:srgbClr val="C00000"/>
              </a:solidFill>
            </a:endParaRPr>
          </a:p>
        </p:txBody>
      </p:sp>
    </p:spTree>
    <p:extLst>
      <p:ext uri="{BB962C8B-B14F-4D97-AF65-F5344CB8AC3E}">
        <p14:creationId xmlns:p14="http://schemas.microsoft.com/office/powerpoint/2010/main" val="2913923310"/>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C60630A6-543B-4A23-AAC1-6C1B6FDD4DBF}" type="slidenum">
              <a:rPr lang="en-US" smtClean="0">
                <a:solidFill>
                  <a:srgbClr val="FFFFFF">
                    <a:lumMod val="50000"/>
                  </a:srgbClr>
                </a:solidFill>
                <a:cs typeface="+mn-cs"/>
              </a:rPr>
              <a:pPr>
                <a:defRPr/>
              </a:pPr>
              <a:t>11</a:t>
            </a:fld>
            <a:endParaRPr lang="en-US" dirty="0">
              <a:solidFill>
                <a:srgbClr val="808080"/>
              </a:solidFill>
              <a:cs typeface="+mn-cs"/>
            </a:endParaRPr>
          </a:p>
        </p:txBody>
      </p:sp>
      <p:sp>
        <p:nvSpPr>
          <p:cNvPr id="5" name="Rectangle 3"/>
          <p:cNvSpPr txBox="1">
            <a:spLocks noChangeArrowheads="1"/>
          </p:cNvSpPr>
          <p:nvPr/>
        </p:nvSpPr>
        <p:spPr bwMode="auto">
          <a:xfrm>
            <a:off x="903288" y="873125"/>
            <a:ext cx="8121650" cy="4757738"/>
          </a:xfrm>
          <a:prstGeom prst="rect">
            <a:avLst/>
          </a:prstGeom>
          <a:noFill/>
          <a:ln w="9525">
            <a:noFill/>
            <a:miter lim="800000"/>
            <a:headEnd/>
            <a:tailEnd/>
          </a:ln>
        </p:spPr>
        <p:txBody>
          <a:bodyPr/>
          <a:lst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382192" lvl="1" indent="0">
              <a:buFont typeface="Wingdings" pitchFamily="2" charset="2"/>
              <a:buNone/>
              <a:defRPr/>
            </a:pPr>
            <a:endParaRPr lang="en-US" kern="0" smtClean="0">
              <a:solidFill>
                <a:srgbClr val="000000"/>
              </a:solidFill>
              <a:cs typeface="+mn-cs"/>
            </a:endParaRPr>
          </a:p>
          <a:p>
            <a:pPr lvl="1">
              <a:defRPr/>
            </a:pPr>
            <a:endParaRPr lang="en-US" kern="0" dirty="0" smtClean="0">
              <a:solidFill>
                <a:srgbClr val="000000"/>
              </a:solidFill>
              <a:cs typeface="+mn-cs"/>
            </a:endParaRPr>
          </a:p>
        </p:txBody>
      </p:sp>
      <p:sp>
        <p:nvSpPr>
          <p:cNvPr id="88068" name="Rectangle 2"/>
          <p:cNvSpPr>
            <a:spLocks noChangeArrowheads="1"/>
          </p:cNvSpPr>
          <p:nvPr/>
        </p:nvSpPr>
        <p:spPr bwMode="auto">
          <a:xfrm>
            <a:off x="1543050" y="207963"/>
            <a:ext cx="7318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r">
              <a:spcBef>
                <a:spcPct val="0"/>
              </a:spcBef>
              <a:buClrTx/>
              <a:buSzTx/>
              <a:buFontTx/>
              <a:buNone/>
            </a:pPr>
            <a:r>
              <a:rPr lang="en-US" altLang="en-US" sz="3200" i="1" dirty="0">
                <a:solidFill>
                  <a:srgbClr val="0C2D83"/>
                </a:solidFill>
                <a:latin typeface="Arial (Headings)"/>
              </a:rPr>
              <a:t>Civilian Strategic Leader </a:t>
            </a:r>
          </a:p>
          <a:p>
            <a:pPr algn="r">
              <a:spcBef>
                <a:spcPct val="0"/>
              </a:spcBef>
              <a:buClrTx/>
              <a:buSzTx/>
              <a:buFont typeface="Wingdings" panose="05000000000000000000" pitchFamily="2" charset="2"/>
              <a:buNone/>
            </a:pPr>
            <a:r>
              <a:rPr lang="en-US" altLang="en-US" sz="3200" i="1" dirty="0">
                <a:solidFill>
                  <a:srgbClr val="0C2D83"/>
                </a:solidFill>
                <a:latin typeface="Arial (Headings)"/>
              </a:rPr>
              <a:t>Program (CSLP)</a:t>
            </a:r>
          </a:p>
          <a:p>
            <a:pPr algn="r">
              <a:spcBef>
                <a:spcPct val="0"/>
              </a:spcBef>
              <a:buClrTx/>
              <a:buSzTx/>
              <a:buFontTx/>
              <a:buNone/>
            </a:pPr>
            <a:r>
              <a:rPr lang="en-US" altLang="en-US" sz="3200" dirty="0">
                <a:solidFill>
                  <a:srgbClr val="0C2D83"/>
                </a:solidFill>
                <a:latin typeface="Arial (Headings)"/>
              </a:rPr>
              <a:t> </a:t>
            </a:r>
          </a:p>
        </p:txBody>
      </p:sp>
      <p:sp>
        <p:nvSpPr>
          <p:cNvPr id="7" name="Rectangle 3"/>
          <p:cNvSpPr>
            <a:spLocks noChangeArrowheads="1"/>
          </p:cNvSpPr>
          <p:nvPr/>
        </p:nvSpPr>
        <p:spPr bwMode="auto">
          <a:xfrm>
            <a:off x="239713" y="1233488"/>
            <a:ext cx="8450262" cy="5018087"/>
          </a:xfrm>
          <a:prstGeom prst="rect">
            <a:avLst/>
          </a:prstGeom>
          <a:noFill/>
          <a:ln w="9525">
            <a:noFill/>
            <a:miter lim="800000"/>
            <a:headEnd/>
            <a:tailEnd/>
          </a:ln>
        </p:spPr>
        <p:txBody>
          <a:bodyPr/>
          <a:lstStyle/>
          <a:p>
            <a:pPr marL="342900" indent="-342900">
              <a:spcBef>
                <a:spcPts val="0"/>
              </a:spcBef>
              <a:spcAft>
                <a:spcPts val="0"/>
              </a:spcAft>
              <a:buClr>
                <a:srgbClr val="0C2D83"/>
              </a:buClr>
              <a:buSzPct val="125000"/>
              <a:buFont typeface="Wingdings" panose="05000000000000000000" pitchFamily="2" charset="2"/>
              <a:buChar char="§"/>
              <a:defRPr/>
            </a:pPr>
            <a:r>
              <a:rPr lang="en-US" sz="1750" dirty="0">
                <a:solidFill>
                  <a:srgbClr val="0C2983"/>
                </a:solidFill>
              </a:rPr>
              <a:t>Systematic, open process to compete and fill AF command-equivalent positions at the GS-14/15 grade levels </a:t>
            </a:r>
            <a:r>
              <a:rPr lang="en-US" sz="1750" i="1" dirty="0">
                <a:solidFill>
                  <a:srgbClr val="FF0000"/>
                </a:solidFill>
              </a:rPr>
              <a:t>(GS-13s can now be promoted into DDIS positions)</a:t>
            </a:r>
            <a:r>
              <a:rPr lang="en-US" sz="1750" dirty="0">
                <a:solidFill>
                  <a:srgbClr val="0C2983"/>
                </a:solidFill>
              </a:rPr>
              <a:t> </a:t>
            </a:r>
          </a:p>
          <a:p>
            <a:pPr marL="800100" lvl="1" indent="-342900">
              <a:spcBef>
                <a:spcPts val="0"/>
              </a:spcBef>
              <a:spcAft>
                <a:spcPts val="0"/>
              </a:spcAft>
              <a:buClr>
                <a:srgbClr val="0C2D83"/>
              </a:buClr>
              <a:buSzPct val="125000"/>
              <a:buFont typeface="Wingdings" panose="05000000000000000000" pitchFamily="2" charset="2"/>
              <a:buChar char="§"/>
              <a:defRPr/>
            </a:pPr>
            <a:r>
              <a:rPr lang="en-US" sz="1750" dirty="0">
                <a:solidFill>
                  <a:srgbClr val="0C2983"/>
                </a:solidFill>
              </a:rPr>
              <a:t>Develops civilians for challenging and critical leadership positions </a:t>
            </a:r>
          </a:p>
          <a:p>
            <a:pPr marL="800100" lvl="1" indent="-342900">
              <a:spcBef>
                <a:spcPts val="0"/>
              </a:spcBef>
              <a:spcAft>
                <a:spcPts val="0"/>
              </a:spcAft>
              <a:buClr>
                <a:srgbClr val="0C2D83"/>
              </a:buClr>
              <a:buSzPct val="125000"/>
              <a:buFont typeface="Wingdings" panose="05000000000000000000" pitchFamily="2" charset="2"/>
              <a:buChar char="§"/>
              <a:defRPr/>
            </a:pPr>
            <a:r>
              <a:rPr lang="en-US" sz="1750" dirty="0">
                <a:solidFill>
                  <a:srgbClr val="0C2983"/>
                </a:solidFill>
              </a:rPr>
              <a:t>Provides fresh leadership perspectives to organizations</a:t>
            </a:r>
          </a:p>
          <a:p>
            <a:pPr marL="342900" lvl="1" indent="-342900">
              <a:spcBef>
                <a:spcPts val="600"/>
              </a:spcBef>
              <a:spcAft>
                <a:spcPts val="0"/>
              </a:spcAft>
              <a:buClr>
                <a:srgbClr val="0C2D83"/>
              </a:buClr>
              <a:buSzPct val="125000"/>
              <a:buFont typeface="Wingdings" panose="05000000000000000000" pitchFamily="2" charset="2"/>
              <a:buChar char="§"/>
              <a:defRPr/>
            </a:pPr>
            <a:r>
              <a:rPr lang="en-US" sz="1750" dirty="0">
                <a:solidFill>
                  <a:srgbClr val="0C2983"/>
                </a:solidFill>
              </a:rPr>
              <a:t>64 positions (0301/0343 series) </a:t>
            </a:r>
            <a:endParaRPr lang="en-US" sz="1750" i="1" dirty="0">
              <a:solidFill>
                <a:srgbClr val="FF0000"/>
              </a:solidFill>
            </a:endParaRPr>
          </a:p>
          <a:p>
            <a:pPr marL="800100" lvl="1" indent="-342900">
              <a:spcBef>
                <a:spcPts val="600"/>
              </a:spcBef>
              <a:spcAft>
                <a:spcPts val="0"/>
              </a:spcAft>
              <a:buClr>
                <a:srgbClr val="0C2D83"/>
              </a:buClr>
              <a:buSzPct val="125000"/>
              <a:buFont typeface="Wingdings" panose="05000000000000000000" pitchFamily="2" charset="2"/>
              <a:buChar char="§"/>
              <a:defRPr/>
            </a:pPr>
            <a:r>
              <a:rPr lang="en-US" sz="1750" dirty="0">
                <a:solidFill>
                  <a:srgbClr val="0C2983"/>
                </a:solidFill>
              </a:rPr>
              <a:t>43 Installation level</a:t>
            </a:r>
          </a:p>
          <a:p>
            <a:pPr marL="800100" lvl="1" indent="-342900">
              <a:spcBef>
                <a:spcPts val="600"/>
              </a:spcBef>
              <a:spcAft>
                <a:spcPts val="0"/>
              </a:spcAft>
              <a:buClr>
                <a:srgbClr val="0C2D83"/>
              </a:buClr>
              <a:buSzPct val="125000"/>
              <a:buFont typeface="Wingdings" panose="05000000000000000000" pitchFamily="2" charset="2"/>
              <a:buChar char="§"/>
              <a:defRPr/>
            </a:pPr>
            <a:r>
              <a:rPr lang="en-US" sz="1750" dirty="0">
                <a:solidFill>
                  <a:srgbClr val="0C2983"/>
                </a:solidFill>
              </a:rPr>
              <a:t>1 MAJCOM</a:t>
            </a:r>
          </a:p>
          <a:p>
            <a:pPr marL="800100" lvl="1" indent="-342900">
              <a:spcBef>
                <a:spcPts val="600"/>
              </a:spcBef>
              <a:spcAft>
                <a:spcPts val="0"/>
              </a:spcAft>
              <a:buClr>
                <a:srgbClr val="0C2D83"/>
              </a:buClr>
              <a:buSzPct val="125000"/>
              <a:buFont typeface="Wingdings" panose="05000000000000000000" pitchFamily="2" charset="2"/>
              <a:buChar char="§"/>
              <a:defRPr/>
            </a:pPr>
            <a:r>
              <a:rPr lang="en-US" sz="1750" dirty="0">
                <a:solidFill>
                  <a:srgbClr val="0C2983"/>
                </a:solidFill>
              </a:rPr>
              <a:t>8 HAF level</a:t>
            </a:r>
          </a:p>
          <a:p>
            <a:pPr marL="800100" lvl="1" indent="-342900">
              <a:spcBef>
                <a:spcPts val="600"/>
              </a:spcBef>
              <a:spcAft>
                <a:spcPts val="0"/>
              </a:spcAft>
              <a:buClr>
                <a:srgbClr val="0C2D83"/>
              </a:buClr>
              <a:buSzPct val="125000"/>
              <a:buFont typeface="Wingdings" panose="05000000000000000000" pitchFamily="2" charset="2"/>
              <a:buChar char="§"/>
              <a:defRPr/>
            </a:pPr>
            <a:r>
              <a:rPr lang="en-US" sz="1750" dirty="0">
                <a:solidFill>
                  <a:srgbClr val="0C2983"/>
                </a:solidFill>
              </a:rPr>
              <a:t>12 Joint </a:t>
            </a:r>
          </a:p>
          <a:p>
            <a:pPr marL="342900" indent="-342900">
              <a:spcBef>
                <a:spcPts val="600"/>
              </a:spcBef>
              <a:spcAft>
                <a:spcPts val="0"/>
              </a:spcAft>
              <a:buClr>
                <a:srgbClr val="0C2D83"/>
              </a:buClr>
              <a:buSzPct val="125000"/>
              <a:buFont typeface="Wingdings" panose="05000000000000000000" pitchFamily="2" charset="2"/>
              <a:buChar char="§"/>
              <a:defRPr/>
            </a:pPr>
            <a:r>
              <a:rPr lang="en-US" sz="1750" dirty="0">
                <a:solidFill>
                  <a:srgbClr val="0C2983"/>
                </a:solidFill>
              </a:rPr>
              <a:t>Must have a bachelor’s degree</a:t>
            </a:r>
          </a:p>
          <a:p>
            <a:pPr marL="342900" indent="-342900">
              <a:spcBef>
                <a:spcPts val="600"/>
              </a:spcBef>
              <a:spcAft>
                <a:spcPts val="0"/>
              </a:spcAft>
              <a:buClr>
                <a:srgbClr val="0C2D83"/>
              </a:buClr>
              <a:buSzPct val="125000"/>
              <a:buFont typeface="Wingdings" panose="05000000000000000000" pitchFamily="2" charset="2"/>
              <a:buChar char="§"/>
              <a:defRPr/>
            </a:pPr>
            <a:r>
              <a:rPr lang="en-US" sz="1750" dirty="0">
                <a:solidFill>
                  <a:srgbClr val="0C2983"/>
                </a:solidFill>
              </a:rPr>
              <a:t>Must have 12 months in current position</a:t>
            </a:r>
          </a:p>
          <a:p>
            <a:pPr marL="342900" indent="-342900">
              <a:spcBef>
                <a:spcPts val="600"/>
              </a:spcBef>
              <a:spcAft>
                <a:spcPts val="0"/>
              </a:spcAft>
              <a:buClr>
                <a:srgbClr val="0C2D83"/>
              </a:buClr>
              <a:buSzPct val="125000"/>
              <a:buFont typeface="Wingdings" panose="05000000000000000000" pitchFamily="2" charset="2"/>
              <a:buChar char="§"/>
              <a:defRPr/>
            </a:pPr>
            <a:r>
              <a:rPr lang="en-US" sz="1750" dirty="0">
                <a:solidFill>
                  <a:srgbClr val="0C2983"/>
                </a:solidFill>
              </a:rPr>
              <a:t>Must have supervisory experience</a:t>
            </a:r>
          </a:p>
          <a:p>
            <a:pPr marL="342900" indent="-342900">
              <a:spcBef>
                <a:spcPts val="600"/>
              </a:spcBef>
              <a:spcAft>
                <a:spcPts val="0"/>
              </a:spcAft>
              <a:buClr>
                <a:srgbClr val="0C2D83"/>
              </a:buClr>
              <a:buSzPct val="125000"/>
              <a:buFont typeface="Wingdings" panose="05000000000000000000" pitchFamily="2" charset="2"/>
              <a:buChar char="§"/>
              <a:defRPr/>
            </a:pPr>
            <a:r>
              <a:rPr lang="en-US" sz="1750" dirty="0">
                <a:solidFill>
                  <a:srgbClr val="0C2983"/>
                </a:solidFill>
              </a:rPr>
              <a:t>Requires mobility agreement</a:t>
            </a:r>
          </a:p>
          <a:p>
            <a:pPr marL="342900" indent="-342900">
              <a:spcBef>
                <a:spcPts val="600"/>
              </a:spcBef>
              <a:spcAft>
                <a:spcPts val="0"/>
              </a:spcAft>
              <a:buClr>
                <a:srgbClr val="0C2D83"/>
              </a:buClr>
              <a:buSzPct val="125000"/>
              <a:buFont typeface="Wingdings" panose="05000000000000000000" pitchFamily="2" charset="2"/>
              <a:buChar char="§"/>
              <a:defRPr/>
            </a:pPr>
            <a:r>
              <a:rPr lang="en-US" sz="1750" dirty="0">
                <a:solidFill>
                  <a:srgbClr val="0C2983"/>
                </a:solidFill>
              </a:rPr>
              <a:t>DT validates/endorses potential candidates to CSLP Selection Board</a:t>
            </a:r>
          </a:p>
          <a:p>
            <a:pPr algn="ctr">
              <a:spcBef>
                <a:spcPts val="600"/>
              </a:spcBef>
              <a:spcAft>
                <a:spcPts val="0"/>
              </a:spcAft>
              <a:buClr>
                <a:srgbClr val="0C2D83"/>
              </a:buClr>
              <a:buSzPct val="125000"/>
              <a:defRPr/>
            </a:pPr>
            <a:r>
              <a:rPr lang="en-US" sz="1600" b="1" i="1" dirty="0">
                <a:solidFill>
                  <a:srgbClr val="0C2983"/>
                </a:solidFill>
              </a:rPr>
              <a:t>***Must apply through CDE Process***</a:t>
            </a:r>
          </a:p>
          <a:p>
            <a:pPr marL="342900" indent="-342900">
              <a:spcBef>
                <a:spcPts val="600"/>
              </a:spcBef>
              <a:spcAft>
                <a:spcPts val="0"/>
              </a:spcAft>
              <a:buClr>
                <a:srgbClr val="0C2D83"/>
              </a:buClr>
              <a:buSzPct val="125000"/>
              <a:buFont typeface="Wingdings" panose="05000000000000000000" pitchFamily="2" charset="2"/>
              <a:buChar char="§"/>
              <a:defRPr/>
            </a:pPr>
            <a:endParaRPr lang="en-US" sz="1800" dirty="0">
              <a:solidFill>
                <a:srgbClr val="0C2983"/>
              </a:solidFill>
            </a:endParaRPr>
          </a:p>
          <a:p>
            <a:pPr marL="285750" indent="-285750">
              <a:spcBef>
                <a:spcPct val="20000"/>
              </a:spcBef>
              <a:buClr>
                <a:srgbClr val="0C2D83"/>
              </a:buClr>
              <a:buSzPct val="125000"/>
              <a:buFont typeface="Wingdings" panose="05000000000000000000" pitchFamily="2" charset="2"/>
              <a:buChar char="§"/>
              <a:defRPr/>
            </a:pPr>
            <a:endParaRPr lang="en-US" sz="1800" dirty="0"/>
          </a:p>
          <a:p>
            <a:pPr marL="742950" lvl="1" indent="-285750" algn="ctr">
              <a:buSzPct val="125000"/>
              <a:buFont typeface="Wingdings" panose="05000000000000000000" pitchFamily="2" charset="2"/>
              <a:buChar char="§"/>
              <a:defRPr/>
            </a:pPr>
            <a:r>
              <a:rPr lang="en-US" sz="1800" dirty="0"/>
              <a:t> </a:t>
            </a:r>
          </a:p>
          <a:p>
            <a:pPr marL="342900" indent="-342900" algn="ctr">
              <a:spcBef>
                <a:spcPct val="20000"/>
              </a:spcBef>
              <a:buClr>
                <a:srgbClr val="0C2D83"/>
              </a:buClr>
              <a:buSzPct val="125000"/>
              <a:buFont typeface="Wingdings" panose="05000000000000000000" pitchFamily="2" charset="2"/>
              <a:buChar char="§"/>
              <a:defRPr/>
            </a:pPr>
            <a:endParaRPr lang="en-US" sz="2000" dirty="0"/>
          </a:p>
        </p:txBody>
      </p:sp>
      <p:sp>
        <p:nvSpPr>
          <p:cNvPr id="9" name="Rectangle 8"/>
          <p:cNvSpPr/>
          <p:nvPr/>
        </p:nvSpPr>
        <p:spPr bwMode="auto">
          <a:xfrm>
            <a:off x="0" y="6389688"/>
            <a:ext cx="9144000" cy="369887"/>
          </a:xfrm>
          <a:prstGeom prst="rect">
            <a:avLst/>
          </a:prstGeom>
          <a:solidFill>
            <a:srgbClr val="C00000"/>
          </a:solidFill>
          <a:ln w="12700" cap="flat" cmpd="sng" algn="ctr">
            <a:solidFill>
              <a:schemeClr val="tx1"/>
            </a:solidFill>
            <a:prstDash val="solid"/>
            <a:round/>
            <a:headEnd type="none" w="med" len="med"/>
            <a:tailEnd type="none" w="med" len="med"/>
          </a:ln>
          <a:effectLst/>
        </p:spPr>
        <p:txBody>
          <a:bodyPr/>
          <a:lstStyle/>
          <a:p>
            <a:pPr algn="ctr">
              <a:spcBef>
                <a:spcPct val="20000"/>
              </a:spcBef>
              <a:buClr>
                <a:srgbClr val="002060"/>
              </a:buClr>
              <a:buSzPct val="100000"/>
              <a:defRPr/>
            </a:pPr>
            <a:r>
              <a:rPr lang="en-US" sz="2000" b="1" i="1" kern="0" dirty="0">
                <a:solidFill>
                  <a:srgbClr val="FFFF00"/>
                </a:solidFill>
              </a:rPr>
              <a:t>*Note: Dual application process (USAJobs </a:t>
            </a:r>
            <a:r>
              <a:rPr lang="en-US" sz="2000" b="1" i="1" u="sng" kern="0" dirty="0">
                <a:solidFill>
                  <a:srgbClr val="FFFF00"/>
                </a:solidFill>
              </a:rPr>
              <a:t>AND</a:t>
            </a:r>
            <a:r>
              <a:rPr lang="en-US" sz="2000" b="1" i="1" kern="0" dirty="0">
                <a:solidFill>
                  <a:srgbClr val="FFFF00"/>
                </a:solidFill>
              </a:rPr>
              <a:t> </a:t>
            </a:r>
            <a:r>
              <a:rPr lang="en-US" sz="2000" b="1" i="1" kern="0" dirty="0" err="1">
                <a:solidFill>
                  <a:srgbClr val="FFFF00"/>
                </a:solidFill>
              </a:rPr>
              <a:t>MyVector</a:t>
            </a:r>
            <a:r>
              <a:rPr lang="en-US" sz="2000" b="1" i="1" kern="0" dirty="0">
                <a:solidFill>
                  <a:srgbClr val="FFFF00"/>
                </a:solidFill>
              </a:rPr>
              <a:t>)</a:t>
            </a:r>
          </a:p>
        </p:txBody>
      </p:sp>
    </p:spTree>
    <p:extLst>
      <p:ext uri="{BB962C8B-B14F-4D97-AF65-F5344CB8AC3E}">
        <p14:creationId xmlns:p14="http://schemas.microsoft.com/office/powerpoint/2010/main" val="1928424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07494" y="630259"/>
            <a:ext cx="7327509" cy="523220"/>
          </a:xfrm>
          <a:prstGeom prst="rect">
            <a:avLst/>
          </a:prstGeom>
          <a:noFill/>
          <a:ln>
            <a:solidFill>
              <a:schemeClr val="accent5">
                <a:lumMod val="75000"/>
              </a:schemeClr>
            </a:solidFill>
          </a:ln>
        </p:spPr>
        <p:txBody>
          <a:bodyPr wrap="square" rtlCol="0">
            <a:spAutoFit/>
          </a:bodyPr>
          <a:lstStyle/>
          <a:p>
            <a:pPr algn="r"/>
            <a:r>
              <a:rPr lang="en-US" sz="2800" dirty="0">
                <a:solidFill>
                  <a:srgbClr val="0C2D83"/>
                </a:solidFill>
                <a:latin typeface="Arial (Headings)"/>
              </a:rPr>
              <a:t>Civilian Short-Term Experiential Program </a:t>
            </a:r>
            <a:endParaRPr lang="en-US" sz="2800" dirty="0">
              <a:solidFill>
                <a:srgbClr val="0C2D83"/>
              </a:solidFill>
              <a:latin typeface="Arial (Headings)"/>
            </a:endParaRPr>
          </a:p>
        </p:txBody>
      </p:sp>
      <p:sp>
        <p:nvSpPr>
          <p:cNvPr id="7" name="TextBox 6"/>
          <p:cNvSpPr txBox="1"/>
          <p:nvPr/>
        </p:nvSpPr>
        <p:spPr>
          <a:xfrm>
            <a:off x="1116433" y="2713905"/>
            <a:ext cx="2914649" cy="1200329"/>
          </a:xfrm>
          <a:prstGeom prst="rect">
            <a:avLst/>
          </a:prstGeom>
          <a:noFill/>
        </p:spPr>
        <p:txBody>
          <a:bodyPr wrap="square" rtlCol="0">
            <a:spAutoFit/>
          </a:bodyPr>
          <a:lstStyle/>
          <a:p>
            <a:r>
              <a:rPr lang="en-US" sz="1200" b="1" u="sng" dirty="0">
                <a:solidFill>
                  <a:srgbClr val="000000"/>
                </a:solidFill>
                <a:latin typeface="Garamond" panose="02020404030301010803" pitchFamily="18" charset="0"/>
              </a:rPr>
              <a:t>Program Benefits</a:t>
            </a:r>
          </a:p>
          <a:p>
            <a:pPr marL="214313" indent="-214313">
              <a:buFont typeface="Wingdings" panose="05000000000000000000" pitchFamily="2" charset="2"/>
              <a:buChar char="§"/>
            </a:pPr>
            <a:r>
              <a:rPr lang="en-US" sz="1200" dirty="0">
                <a:solidFill>
                  <a:srgbClr val="000000"/>
                </a:solidFill>
                <a:latin typeface="Garamond" panose="02020404030301010803" pitchFamily="18" charset="0"/>
              </a:rPr>
              <a:t>Build </a:t>
            </a:r>
            <a:r>
              <a:rPr lang="en-US" sz="1200" dirty="0">
                <a:solidFill>
                  <a:srgbClr val="000000"/>
                </a:solidFill>
                <a:latin typeface="Garamond" panose="02020404030301010803" pitchFamily="18" charset="0"/>
              </a:rPr>
              <a:t>enterprise leadership </a:t>
            </a:r>
            <a:r>
              <a:rPr lang="en-US" sz="1200" dirty="0">
                <a:solidFill>
                  <a:srgbClr val="000000"/>
                </a:solidFill>
                <a:latin typeface="Garamond" panose="02020404030301010803" pitchFamily="18" charset="0"/>
              </a:rPr>
              <a:t>competencies</a:t>
            </a:r>
          </a:p>
          <a:p>
            <a:pPr marL="214313" indent="-214313">
              <a:buFont typeface="Wingdings" panose="05000000000000000000" pitchFamily="2" charset="2"/>
              <a:buChar char="§"/>
            </a:pPr>
            <a:r>
              <a:rPr lang="en-US" sz="1200" dirty="0">
                <a:solidFill>
                  <a:srgbClr val="000000"/>
                </a:solidFill>
                <a:latin typeface="Garamond" panose="02020404030301010803" pitchFamily="18" charset="0"/>
              </a:rPr>
              <a:t>Enhance development of self, others, organizations, and ideas </a:t>
            </a:r>
            <a:endParaRPr lang="en-US" sz="1200" dirty="0">
              <a:solidFill>
                <a:srgbClr val="000000"/>
              </a:solidFill>
              <a:latin typeface="Garamond" panose="02020404030301010803" pitchFamily="18" charset="0"/>
            </a:endParaRPr>
          </a:p>
          <a:p>
            <a:pPr marL="214313" indent="-214313">
              <a:buFont typeface="Wingdings" panose="05000000000000000000" pitchFamily="2" charset="2"/>
              <a:buChar char="§"/>
            </a:pPr>
            <a:r>
              <a:rPr lang="en-US" sz="1200" dirty="0">
                <a:solidFill>
                  <a:srgbClr val="000000"/>
                </a:solidFill>
                <a:latin typeface="Garamond" panose="02020404030301010803" pitchFamily="18" charset="0"/>
              </a:rPr>
              <a:t>Gain experience in a </a:t>
            </a:r>
            <a:r>
              <a:rPr lang="en-US" sz="1200" dirty="0">
                <a:solidFill>
                  <a:srgbClr val="000000"/>
                </a:solidFill>
                <a:latin typeface="Garamond" panose="02020404030301010803" pitchFamily="18" charset="0"/>
              </a:rPr>
              <a:t>different role</a:t>
            </a:r>
          </a:p>
          <a:p>
            <a:pPr marL="214313" indent="-214313">
              <a:buFont typeface="Wingdings" panose="05000000000000000000" pitchFamily="2" charset="2"/>
              <a:buChar char="§"/>
            </a:pPr>
            <a:r>
              <a:rPr lang="en-US" sz="1200" dirty="0">
                <a:solidFill>
                  <a:srgbClr val="000000"/>
                </a:solidFill>
                <a:latin typeface="Garamond" panose="02020404030301010803" pitchFamily="18" charset="0"/>
              </a:rPr>
              <a:t>Access </a:t>
            </a:r>
            <a:r>
              <a:rPr lang="en-US" sz="1200" dirty="0">
                <a:solidFill>
                  <a:srgbClr val="000000"/>
                </a:solidFill>
                <a:latin typeface="Garamond" panose="02020404030301010803" pitchFamily="18" charset="0"/>
              </a:rPr>
              <a:t>senior leader </a:t>
            </a:r>
            <a:r>
              <a:rPr lang="en-US" sz="1200" dirty="0">
                <a:solidFill>
                  <a:srgbClr val="000000"/>
                </a:solidFill>
                <a:latin typeface="Garamond" panose="02020404030301010803" pitchFamily="18" charset="0"/>
              </a:rPr>
              <a:t>mentorship</a:t>
            </a:r>
            <a:endParaRPr lang="en-US" sz="1050" dirty="0">
              <a:solidFill>
                <a:srgbClr val="000000"/>
              </a:solidFill>
              <a:latin typeface="Garamond" panose="02020404030301010803"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7494" y="3966844"/>
            <a:ext cx="2261716" cy="2278273"/>
          </a:xfrm>
          <a:prstGeom prst="rect">
            <a:avLst/>
          </a:prstGeom>
        </p:spPr>
      </p:pic>
      <p:sp>
        <p:nvSpPr>
          <p:cNvPr id="12" name="TextBox 11"/>
          <p:cNvSpPr txBox="1"/>
          <p:nvPr/>
        </p:nvSpPr>
        <p:spPr>
          <a:xfrm>
            <a:off x="5211406" y="1551163"/>
            <a:ext cx="3276127" cy="3046988"/>
          </a:xfrm>
          <a:prstGeom prst="rect">
            <a:avLst/>
          </a:prstGeom>
          <a:noFill/>
        </p:spPr>
        <p:txBody>
          <a:bodyPr wrap="square" rtlCol="0">
            <a:spAutoFit/>
          </a:bodyPr>
          <a:lstStyle/>
          <a:p>
            <a:r>
              <a:rPr lang="en-US" sz="1200" b="1" u="sng" dirty="0">
                <a:solidFill>
                  <a:srgbClr val="000000"/>
                </a:solidFill>
                <a:latin typeface="Garamond" panose="02020404030301010803" pitchFamily="18" charset="0"/>
              </a:rPr>
              <a:t>Eligibility</a:t>
            </a:r>
            <a:endParaRPr lang="en-US" sz="1200" dirty="0">
              <a:solidFill>
                <a:srgbClr val="000000"/>
              </a:solidFill>
              <a:latin typeface="Garamond" panose="02020404030301010803" pitchFamily="18" charset="0"/>
            </a:endParaRPr>
          </a:p>
          <a:p>
            <a:pPr marL="214313" indent="-214313">
              <a:buFont typeface="Wingdings" panose="05000000000000000000" pitchFamily="2" charset="2"/>
              <a:buChar char="§"/>
            </a:pPr>
            <a:r>
              <a:rPr lang="en-US" sz="1200" dirty="0">
                <a:solidFill>
                  <a:srgbClr val="000000"/>
                </a:solidFill>
                <a:latin typeface="Garamond" panose="02020404030301010803" pitchFamily="18" charset="0"/>
              </a:rPr>
              <a:t>Permanent GS 11-14 (and equivalent) </a:t>
            </a:r>
          </a:p>
          <a:p>
            <a:pPr marL="214313" indent="-214313">
              <a:buFont typeface="Wingdings" panose="05000000000000000000" pitchFamily="2" charset="2"/>
              <a:buChar char="§"/>
            </a:pPr>
            <a:r>
              <a:rPr lang="en-US" sz="1200" dirty="0">
                <a:solidFill>
                  <a:srgbClr val="000000"/>
                </a:solidFill>
                <a:latin typeface="Garamond" panose="02020404030301010803" pitchFamily="18" charset="0"/>
              </a:rPr>
              <a:t>Two years federal service as of 25 Feb 22</a:t>
            </a:r>
          </a:p>
          <a:p>
            <a:pPr marL="214313" indent="-214313">
              <a:buFont typeface="Wingdings" panose="05000000000000000000" pitchFamily="2" charset="2"/>
              <a:buChar char="§"/>
            </a:pPr>
            <a:r>
              <a:rPr lang="en-US" sz="1200" dirty="0">
                <a:solidFill>
                  <a:srgbClr val="000000"/>
                </a:solidFill>
                <a:latin typeface="Garamond" panose="02020404030301010803" pitchFamily="18" charset="0"/>
              </a:rPr>
              <a:t>Member of one of the following career fields:</a:t>
            </a:r>
          </a:p>
          <a:p>
            <a:pPr marL="557213" lvl="1" indent="-214313">
              <a:buFont typeface="Wingdings" panose="05000000000000000000" pitchFamily="2" charset="2"/>
              <a:buChar char="§"/>
            </a:pPr>
            <a:r>
              <a:rPr lang="en-US" sz="1200" dirty="0">
                <a:solidFill>
                  <a:srgbClr val="000000"/>
                </a:solidFill>
                <a:latin typeface="Garamond" panose="02020404030301010803" pitchFamily="18" charset="0"/>
              </a:rPr>
              <a:t>Audit </a:t>
            </a:r>
          </a:p>
          <a:p>
            <a:pPr marL="557213" lvl="1" indent="-214313">
              <a:buFont typeface="Wingdings" panose="05000000000000000000" pitchFamily="2" charset="2"/>
              <a:buChar char="§"/>
            </a:pPr>
            <a:r>
              <a:rPr lang="en-US" sz="1200" dirty="0">
                <a:solidFill>
                  <a:srgbClr val="000000"/>
                </a:solidFill>
                <a:latin typeface="Garamond" panose="02020404030301010803" pitchFamily="18" charset="0"/>
              </a:rPr>
              <a:t>Financial Management </a:t>
            </a:r>
          </a:p>
          <a:p>
            <a:pPr marL="557213" lvl="1" indent="-214313">
              <a:buFont typeface="Wingdings" panose="05000000000000000000" pitchFamily="2" charset="2"/>
              <a:buChar char="§"/>
            </a:pPr>
            <a:r>
              <a:rPr lang="en-US" sz="1200" dirty="0">
                <a:solidFill>
                  <a:srgbClr val="000000"/>
                </a:solidFill>
                <a:latin typeface="Garamond" panose="02020404030301010803" pitchFamily="18" charset="0"/>
              </a:rPr>
              <a:t>Force Support  </a:t>
            </a:r>
          </a:p>
          <a:p>
            <a:pPr marL="557213" lvl="1" indent="-214313">
              <a:buFont typeface="Wingdings" panose="05000000000000000000" pitchFamily="2" charset="2"/>
              <a:buChar char="§"/>
            </a:pPr>
            <a:r>
              <a:rPr lang="en-US" sz="1200" dirty="0">
                <a:solidFill>
                  <a:srgbClr val="000000"/>
                </a:solidFill>
                <a:latin typeface="Garamond" panose="02020404030301010803" pitchFamily="18" charset="0"/>
              </a:rPr>
              <a:t>Scientist &amp; Engineer (1515 </a:t>
            </a:r>
            <a:r>
              <a:rPr lang="en-US" sz="1200" dirty="0" err="1">
                <a:solidFill>
                  <a:srgbClr val="000000"/>
                </a:solidFill>
                <a:latin typeface="Garamond" panose="02020404030301010803" pitchFamily="18" charset="0"/>
              </a:rPr>
              <a:t>occ</a:t>
            </a:r>
            <a:r>
              <a:rPr lang="en-US" sz="1200" dirty="0">
                <a:solidFill>
                  <a:srgbClr val="000000"/>
                </a:solidFill>
                <a:latin typeface="Garamond" panose="02020404030301010803" pitchFamily="18" charset="0"/>
              </a:rPr>
              <a:t> series only)</a:t>
            </a:r>
          </a:p>
          <a:p>
            <a:pPr marL="214313" indent="-214313">
              <a:buFont typeface="Wingdings" panose="05000000000000000000" pitchFamily="2" charset="2"/>
              <a:buChar char="§"/>
            </a:pPr>
            <a:r>
              <a:rPr lang="en-US" sz="1200" dirty="0">
                <a:solidFill>
                  <a:srgbClr val="000000"/>
                </a:solidFill>
                <a:latin typeface="Garamond" panose="02020404030301010803" pitchFamily="18" charset="0"/>
              </a:rPr>
              <a:t>Individuals </a:t>
            </a:r>
            <a:r>
              <a:rPr lang="en-US" sz="1200" dirty="0">
                <a:solidFill>
                  <a:srgbClr val="000000"/>
                </a:solidFill>
                <a:latin typeface="Garamond" panose="02020404030301010803" pitchFamily="18" charset="0"/>
              </a:rPr>
              <a:t>currently participating in or vectored for a </a:t>
            </a:r>
            <a:r>
              <a:rPr lang="en-US" sz="1200" dirty="0">
                <a:solidFill>
                  <a:srgbClr val="000000"/>
                </a:solidFill>
                <a:latin typeface="Garamond" panose="02020404030301010803" pitchFamily="18" charset="0"/>
              </a:rPr>
              <a:t>developmental position are </a:t>
            </a:r>
            <a:r>
              <a:rPr lang="en-US" sz="1200" dirty="0">
                <a:solidFill>
                  <a:srgbClr val="000000"/>
                </a:solidFill>
                <a:latin typeface="Garamond" panose="02020404030301010803" pitchFamily="18" charset="0"/>
              </a:rPr>
              <a:t>ineligible (</a:t>
            </a:r>
            <a:r>
              <a:rPr lang="en-US" sz="1200" i="1" dirty="0">
                <a:solidFill>
                  <a:srgbClr val="000000"/>
                </a:solidFill>
                <a:latin typeface="Garamond" panose="02020404030301010803" pitchFamily="18" charset="0"/>
              </a:rPr>
              <a:t>e.g</a:t>
            </a:r>
            <a:r>
              <a:rPr lang="en-US" sz="1200" dirty="0">
                <a:solidFill>
                  <a:srgbClr val="000000"/>
                </a:solidFill>
                <a:latin typeface="Garamond" panose="02020404030301010803" pitchFamily="18" charset="0"/>
              </a:rPr>
              <a:t>., Career Broadening, PAQ, etc.)</a:t>
            </a:r>
          </a:p>
          <a:p>
            <a:pPr marL="214313" indent="-214313">
              <a:buFont typeface="Wingdings" panose="05000000000000000000" pitchFamily="2" charset="2"/>
              <a:buChar char="§"/>
            </a:pPr>
            <a:endParaRPr lang="en-US" sz="1200" dirty="0">
              <a:solidFill>
                <a:srgbClr val="000000"/>
              </a:solidFill>
              <a:latin typeface="Garamond" panose="02020404030301010803" pitchFamily="18" charset="0"/>
            </a:endParaRPr>
          </a:p>
          <a:p>
            <a:r>
              <a:rPr lang="en-US" sz="1200" b="1" u="sng" dirty="0">
                <a:solidFill>
                  <a:srgbClr val="000000"/>
                </a:solidFill>
                <a:latin typeface="Garamond" panose="02020404030301010803" pitchFamily="18" charset="0"/>
              </a:rPr>
              <a:t>Additional Details</a:t>
            </a:r>
          </a:p>
          <a:p>
            <a:pPr marL="214313" indent="-214313">
              <a:buFont typeface="Wingdings" panose="05000000000000000000" pitchFamily="2" charset="2"/>
              <a:buChar char="§"/>
            </a:pPr>
            <a:r>
              <a:rPr lang="en-US" sz="1200" dirty="0">
                <a:solidFill>
                  <a:srgbClr val="000000"/>
                </a:solidFill>
                <a:latin typeface="Garamond" panose="02020404030301010803" pitchFamily="18" charset="0"/>
              </a:rPr>
              <a:t>Projects are virtual or within the local commuting area; no </a:t>
            </a:r>
            <a:r>
              <a:rPr lang="en-US" sz="1200" dirty="0">
                <a:solidFill>
                  <a:srgbClr val="000000"/>
                </a:solidFill>
                <a:latin typeface="Garamond" panose="02020404030301010803" pitchFamily="18" charset="0"/>
              </a:rPr>
              <a:t>TDY or PCS required</a:t>
            </a:r>
          </a:p>
          <a:p>
            <a:pPr marL="214313" indent="-214313">
              <a:buFont typeface="Wingdings" panose="05000000000000000000" pitchFamily="2" charset="2"/>
              <a:buChar char="§"/>
            </a:pPr>
            <a:r>
              <a:rPr lang="en-US" sz="1200" dirty="0">
                <a:solidFill>
                  <a:srgbClr val="000000"/>
                </a:solidFill>
                <a:latin typeface="Garamond" panose="02020404030301010803" pitchFamily="18" charset="0"/>
              </a:rPr>
              <a:t>Projects last up to six months </a:t>
            </a:r>
            <a:endParaRPr lang="en-US" sz="1200" dirty="0">
              <a:solidFill>
                <a:srgbClr val="000000"/>
              </a:solidFill>
              <a:latin typeface="Garamond" panose="02020404030301010803" pitchFamily="18" charset="0"/>
            </a:endParaRPr>
          </a:p>
        </p:txBody>
      </p:sp>
      <p:sp>
        <p:nvSpPr>
          <p:cNvPr id="13" name="Oval 12"/>
          <p:cNvSpPr/>
          <p:nvPr/>
        </p:nvSpPr>
        <p:spPr>
          <a:xfrm>
            <a:off x="1447533" y="1803592"/>
            <a:ext cx="2066534" cy="775442"/>
          </a:xfrm>
          <a:prstGeom prst="ellipse">
            <a:avLst/>
          </a:prstGeom>
          <a:solidFill>
            <a:schemeClr val="tx2">
              <a:lumMod val="50000"/>
              <a:lumOff val="5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Rounded Rectangle 2"/>
          <p:cNvSpPr/>
          <p:nvPr/>
        </p:nvSpPr>
        <p:spPr>
          <a:xfrm>
            <a:off x="5643743" y="4726162"/>
            <a:ext cx="2545346" cy="1199732"/>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8" name="TextBox 17"/>
          <p:cNvSpPr txBox="1"/>
          <p:nvPr/>
        </p:nvSpPr>
        <p:spPr>
          <a:xfrm>
            <a:off x="5643743" y="4863650"/>
            <a:ext cx="2390551" cy="784830"/>
          </a:xfrm>
          <a:prstGeom prst="rect">
            <a:avLst/>
          </a:prstGeom>
          <a:noFill/>
        </p:spPr>
        <p:txBody>
          <a:bodyPr wrap="square" rtlCol="0">
            <a:spAutoFit/>
          </a:bodyPr>
          <a:lstStyle/>
          <a:p>
            <a:pPr algn="ctr"/>
            <a:r>
              <a:rPr lang="en-US" sz="900" b="1" u="sng" dirty="0">
                <a:solidFill>
                  <a:srgbClr val="000000"/>
                </a:solidFill>
                <a:latin typeface="Garamond" panose="02020404030301010803" pitchFamily="18" charset="0"/>
              </a:rPr>
              <a:t>For More </a:t>
            </a:r>
            <a:r>
              <a:rPr lang="en-US" sz="900" b="1" u="sng" dirty="0">
                <a:solidFill>
                  <a:srgbClr val="000000"/>
                </a:solidFill>
                <a:latin typeface="Garamond" panose="02020404030301010803" pitchFamily="18" charset="0"/>
              </a:rPr>
              <a:t>I</a:t>
            </a:r>
            <a:r>
              <a:rPr lang="en-US" sz="900" b="1" u="sng" dirty="0">
                <a:solidFill>
                  <a:srgbClr val="000000"/>
                </a:solidFill>
                <a:latin typeface="Garamond" panose="02020404030301010803" pitchFamily="18" charset="0"/>
              </a:rPr>
              <a:t>nformation </a:t>
            </a:r>
          </a:p>
          <a:p>
            <a:pPr algn="ctr"/>
            <a:r>
              <a:rPr lang="en-US" sz="900" b="1" dirty="0">
                <a:solidFill>
                  <a:srgbClr val="000000"/>
                </a:solidFill>
                <a:latin typeface="Garamond" panose="02020404030301010803" pitchFamily="18" charset="0"/>
              </a:rPr>
              <a:t>See the Civilian Force Development home page  on </a:t>
            </a:r>
            <a:r>
              <a:rPr lang="en-US" sz="900" b="1" dirty="0" err="1">
                <a:solidFill>
                  <a:srgbClr val="000000"/>
                </a:solidFill>
                <a:latin typeface="Garamond" panose="02020404030301010803" pitchFamily="18" charset="0"/>
              </a:rPr>
              <a:t>m</a:t>
            </a:r>
            <a:r>
              <a:rPr lang="en-US" sz="900" b="1" dirty="0" err="1">
                <a:solidFill>
                  <a:srgbClr val="000000"/>
                </a:solidFill>
                <a:latin typeface="Garamond" panose="02020404030301010803" pitchFamily="18" charset="0"/>
              </a:rPr>
              <a:t>yPers</a:t>
            </a:r>
            <a:r>
              <a:rPr lang="en-US" sz="900" b="1" dirty="0">
                <a:solidFill>
                  <a:srgbClr val="000000"/>
                </a:solidFill>
                <a:latin typeface="Garamond" panose="02020404030301010803" pitchFamily="18" charset="0"/>
              </a:rPr>
              <a:t> </a:t>
            </a:r>
            <a:r>
              <a:rPr lang="en-US" sz="900" b="1" dirty="0" smtClean="0">
                <a:solidFill>
                  <a:srgbClr val="000000"/>
                </a:solidFill>
                <a:latin typeface="Garamond" panose="02020404030301010803" pitchFamily="18" charset="0"/>
              </a:rPr>
              <a:t>or</a:t>
            </a:r>
            <a:endParaRPr lang="en-US" sz="900" b="1" dirty="0">
              <a:solidFill>
                <a:srgbClr val="000000"/>
              </a:solidFill>
              <a:latin typeface="Garamond" panose="02020404030301010803" pitchFamily="18" charset="0"/>
            </a:endParaRPr>
          </a:p>
          <a:p>
            <a:pPr algn="ctr"/>
            <a:r>
              <a:rPr lang="en-US" sz="900" b="1" dirty="0">
                <a:solidFill>
                  <a:srgbClr val="000000"/>
                </a:solidFill>
                <a:latin typeface="Garamond" panose="02020404030301010803" pitchFamily="18" charset="0"/>
              </a:rPr>
              <a:t>Contact us by email at afpc.civiliandevelopment.cde@us.af.mil</a:t>
            </a:r>
            <a:endParaRPr lang="en-US" sz="900" b="1" dirty="0">
              <a:solidFill>
                <a:srgbClr val="000000"/>
              </a:solidFill>
              <a:latin typeface="Garamond" panose="02020404030301010803" pitchFamily="18" charset="0"/>
            </a:endParaRPr>
          </a:p>
        </p:txBody>
      </p:sp>
      <p:sp>
        <p:nvSpPr>
          <p:cNvPr id="10" name="TextBox 9"/>
          <p:cNvSpPr txBox="1"/>
          <p:nvPr/>
        </p:nvSpPr>
        <p:spPr>
          <a:xfrm>
            <a:off x="1707322" y="1912842"/>
            <a:ext cx="1546955" cy="461665"/>
          </a:xfrm>
          <a:prstGeom prst="rect">
            <a:avLst/>
          </a:prstGeom>
          <a:noFill/>
        </p:spPr>
        <p:txBody>
          <a:bodyPr wrap="square" rtlCol="0">
            <a:spAutoFit/>
          </a:bodyPr>
          <a:lstStyle/>
          <a:p>
            <a:pPr algn="ctr"/>
            <a:r>
              <a:rPr lang="en-US" sz="1200" b="1" dirty="0">
                <a:latin typeface="Garamond" panose="02020404030301010803" pitchFamily="18" charset="0"/>
              </a:rPr>
              <a:t>Apply </a:t>
            </a:r>
            <a:r>
              <a:rPr lang="en-US" sz="1200" b="1" dirty="0">
                <a:latin typeface="Garamond" panose="02020404030301010803" pitchFamily="18" charset="0"/>
              </a:rPr>
              <a:t>via </a:t>
            </a:r>
            <a:r>
              <a:rPr lang="en-US" sz="1200" b="1" dirty="0" err="1">
                <a:latin typeface="Garamond" panose="02020404030301010803" pitchFamily="18" charset="0"/>
              </a:rPr>
              <a:t>MyVector</a:t>
            </a:r>
            <a:endParaRPr lang="en-US" sz="1200" b="1" dirty="0">
              <a:latin typeface="Garamond" panose="02020404030301010803" pitchFamily="18" charset="0"/>
            </a:endParaRPr>
          </a:p>
          <a:p>
            <a:pPr algn="ctr"/>
            <a:r>
              <a:rPr lang="en-US" sz="1200" b="1" dirty="0">
                <a:latin typeface="Garamond" panose="02020404030301010803" pitchFamily="18" charset="0"/>
              </a:rPr>
              <a:t>1 March-1 April 22</a:t>
            </a:r>
            <a:endParaRPr lang="en-US" sz="1200" b="1" dirty="0">
              <a:latin typeface="Garamond" panose="02020404030301010803" pitchFamily="18" charset="0"/>
            </a:endParaRPr>
          </a:p>
        </p:txBody>
      </p:sp>
    </p:spTree>
    <p:extLst>
      <p:ext uri="{BB962C8B-B14F-4D97-AF65-F5344CB8AC3E}">
        <p14:creationId xmlns:p14="http://schemas.microsoft.com/office/powerpoint/2010/main" val="1923720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612476" y="4563373"/>
            <a:ext cx="4761781" cy="345057"/>
          </a:xfrm>
          <a:prstGeom prst="rect">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1018640" y="232913"/>
            <a:ext cx="7777163" cy="995812"/>
          </a:xfrm>
        </p:spPr>
        <p:txBody>
          <a:bodyPr/>
          <a:lstStyle/>
          <a:p>
            <a:r>
              <a:rPr lang="en-US" sz="2800" dirty="0" smtClean="0"/>
              <a:t>Developmental </a:t>
            </a:r>
            <a:r>
              <a:rPr lang="en-US" altLang="en-US" sz="2800" dirty="0"/>
              <a:t>Opportunities - CDE </a:t>
            </a:r>
            <a:r>
              <a:rPr lang="en-US" altLang="en-US" sz="2800" dirty="0" smtClean="0"/>
              <a:t/>
            </a:r>
            <a:br>
              <a:rPr lang="en-US" altLang="en-US" sz="2800" dirty="0" smtClean="0"/>
            </a:br>
            <a:r>
              <a:rPr lang="en-US" sz="2800" dirty="0" smtClean="0"/>
              <a:t>Important Tips to Remember</a:t>
            </a:r>
            <a:endParaRPr lang="en-US" sz="2800" dirty="0"/>
          </a:p>
        </p:txBody>
      </p:sp>
      <p:sp>
        <p:nvSpPr>
          <p:cNvPr id="5" name="Rectangle 4"/>
          <p:cNvSpPr/>
          <p:nvPr/>
        </p:nvSpPr>
        <p:spPr bwMode="auto">
          <a:xfrm>
            <a:off x="612476" y="2215012"/>
            <a:ext cx="6659593" cy="345057"/>
          </a:xfrm>
          <a:prstGeom prst="rect">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3" name="Content Placeholder 2"/>
          <p:cNvSpPr>
            <a:spLocks noGrp="1"/>
          </p:cNvSpPr>
          <p:nvPr>
            <p:ph idx="1"/>
          </p:nvPr>
        </p:nvSpPr>
        <p:spPr>
          <a:xfrm>
            <a:off x="258890" y="1219200"/>
            <a:ext cx="8623173" cy="5164347"/>
          </a:xfrm>
          <a:noFill/>
        </p:spPr>
        <p:txBody>
          <a:bodyPr/>
          <a:lstStyle/>
          <a:p>
            <a:r>
              <a:rPr lang="en-US" sz="1800" dirty="0"/>
              <a:t>The process is highly competitive at all levels</a:t>
            </a:r>
          </a:p>
          <a:p>
            <a:pPr lvl="1">
              <a:spcBef>
                <a:spcPts val="0"/>
              </a:spcBef>
              <a:spcAft>
                <a:spcPts val="600"/>
              </a:spcAft>
            </a:pPr>
            <a:r>
              <a:rPr lang="en-US" sz="1400" dirty="0"/>
              <a:t>Have a plan and begin preparing the package </a:t>
            </a:r>
            <a:r>
              <a:rPr lang="en-US" sz="1400" dirty="0" smtClean="0"/>
              <a:t>early</a:t>
            </a:r>
          </a:p>
          <a:p>
            <a:pPr lvl="1">
              <a:spcBef>
                <a:spcPts val="0"/>
              </a:spcBef>
              <a:spcAft>
                <a:spcPts val="600"/>
              </a:spcAft>
            </a:pPr>
            <a:r>
              <a:rPr lang="en-US" sz="1400" u="sng" dirty="0" smtClean="0">
                <a:solidFill>
                  <a:srgbClr val="FF0000"/>
                </a:solidFill>
              </a:rPr>
              <a:t>KEY</a:t>
            </a:r>
            <a:r>
              <a:rPr lang="en-US" sz="1400" dirty="0" smtClean="0"/>
              <a:t>:  Determine who will review and endorse package </a:t>
            </a:r>
            <a:r>
              <a:rPr lang="en-US" sz="1400" i="1" u="sng" dirty="0" smtClean="0"/>
              <a:t>UPFRONT</a:t>
            </a:r>
            <a:endParaRPr lang="en-US" sz="1400" i="1" u="sng" dirty="0"/>
          </a:p>
          <a:p>
            <a:pPr>
              <a:spcAft>
                <a:spcPts val="600"/>
              </a:spcAft>
            </a:pPr>
            <a:r>
              <a:rPr lang="en-US" sz="1800" dirty="0" smtClean="0"/>
              <a:t>Employee applies via MyVector - </a:t>
            </a:r>
            <a:r>
              <a:rPr lang="en-US" sz="1800" dirty="0" smtClean="0">
                <a:solidFill>
                  <a:srgbClr val="FF0000"/>
                </a:solidFill>
              </a:rPr>
              <a:t>deadline 25 Feb 2022</a:t>
            </a:r>
          </a:p>
          <a:p>
            <a:pPr lvl="1">
              <a:spcBef>
                <a:spcPts val="0"/>
              </a:spcBef>
              <a:spcAft>
                <a:spcPts val="600"/>
              </a:spcAft>
            </a:pPr>
            <a:r>
              <a:rPr lang="en-US" sz="1400" i="1" u="sng" dirty="0" smtClean="0"/>
              <a:t>Employee selects</a:t>
            </a:r>
            <a:r>
              <a:rPr lang="en-US" sz="1400" u="sng" dirty="0" smtClean="0"/>
              <a:t> </a:t>
            </a:r>
            <a:r>
              <a:rPr lang="en-US" sz="1400" dirty="0" smtClean="0"/>
              <a:t>endorsers and reviewers before package can be submitted; if not identified, package will not submit</a:t>
            </a:r>
          </a:p>
          <a:p>
            <a:pPr lvl="1">
              <a:spcBef>
                <a:spcPts val="0"/>
              </a:spcBef>
              <a:spcAft>
                <a:spcPts val="600"/>
              </a:spcAft>
            </a:pPr>
            <a:r>
              <a:rPr lang="en-US" sz="1400" dirty="0" smtClean="0"/>
              <a:t>Resumes must be complete and IAW the FM Toolkit; </a:t>
            </a:r>
            <a:r>
              <a:rPr lang="en-US" sz="1400" dirty="0" smtClean="0">
                <a:solidFill>
                  <a:srgbClr val="FF0000"/>
                </a:solidFill>
              </a:rPr>
              <a:t>blank/ incomplete resumes will not be scored</a:t>
            </a:r>
          </a:p>
          <a:p>
            <a:pPr>
              <a:spcBef>
                <a:spcPts val="0"/>
              </a:spcBef>
              <a:spcAft>
                <a:spcPts val="600"/>
              </a:spcAft>
            </a:pPr>
            <a:r>
              <a:rPr lang="en-US" sz="1800" dirty="0" smtClean="0"/>
              <a:t>Supervisors: Review packages </a:t>
            </a:r>
            <a:r>
              <a:rPr lang="en-US" sz="1800" u="sng" dirty="0" smtClean="0"/>
              <a:t>before endorsing</a:t>
            </a:r>
            <a:r>
              <a:rPr lang="en-US" sz="1800" dirty="0" smtClean="0"/>
              <a:t> as supervisor</a:t>
            </a:r>
            <a:endParaRPr lang="en-US" sz="1600" dirty="0" smtClean="0"/>
          </a:p>
          <a:p>
            <a:pPr lvl="1">
              <a:spcBef>
                <a:spcPts val="0"/>
              </a:spcBef>
              <a:spcAft>
                <a:spcPts val="600"/>
              </a:spcAft>
            </a:pPr>
            <a:r>
              <a:rPr lang="en-US" sz="1400" dirty="0" smtClean="0"/>
              <a:t>Review endorsement requirements for course and ensure employee selects correct endorsers </a:t>
            </a:r>
          </a:p>
          <a:p>
            <a:pPr>
              <a:spcAft>
                <a:spcPts val="600"/>
              </a:spcAft>
            </a:pPr>
            <a:r>
              <a:rPr lang="en-US" sz="1800" dirty="0" smtClean="0"/>
              <a:t>Endorsement deadline: </a:t>
            </a:r>
            <a:r>
              <a:rPr lang="en-US" sz="1800" dirty="0" smtClean="0">
                <a:solidFill>
                  <a:srgbClr val="FF0000"/>
                </a:solidFill>
              </a:rPr>
              <a:t>18 March 2022</a:t>
            </a:r>
          </a:p>
          <a:p>
            <a:pPr lvl="1">
              <a:spcBef>
                <a:spcPts val="0"/>
              </a:spcBef>
              <a:spcAft>
                <a:spcPts val="600"/>
              </a:spcAft>
            </a:pPr>
            <a:r>
              <a:rPr lang="en-US" sz="1400" dirty="0"/>
              <a:t>If required endorsement is not included (e.g., 2nd level GO/SES) AFPC will determine the package </a:t>
            </a:r>
            <a:endParaRPr lang="en-US" sz="1400" dirty="0" smtClean="0"/>
          </a:p>
          <a:p>
            <a:pPr>
              <a:spcBef>
                <a:spcPts val="0"/>
              </a:spcBef>
              <a:spcAft>
                <a:spcPts val="600"/>
              </a:spcAft>
            </a:pPr>
            <a:r>
              <a:rPr lang="en-US" sz="1600" dirty="0" smtClean="0">
                <a:solidFill>
                  <a:srgbClr val="FF0000"/>
                </a:solidFill>
              </a:rPr>
              <a:t>NOTE:  Understand your organization’s deadlines – these will be in advance of the AF CDE deadlines; late packages will not be accepted</a:t>
            </a:r>
          </a:p>
          <a:p>
            <a:pPr>
              <a:spcBef>
                <a:spcPts val="0"/>
              </a:spcBef>
              <a:spcAft>
                <a:spcPts val="600"/>
              </a:spcAft>
            </a:pPr>
            <a:r>
              <a:rPr lang="en-US" sz="1600" dirty="0" smtClean="0"/>
              <a:t>System challenges exist – start early and reach out for help  </a:t>
            </a:r>
            <a:endParaRPr lang="en-US" sz="1600" dirty="0"/>
          </a:p>
          <a:p>
            <a:pPr marL="300038" lvl="1" indent="0">
              <a:buNone/>
            </a:pPr>
            <a:endParaRPr lang="en-US" sz="1200" dirty="0"/>
          </a:p>
          <a:p>
            <a:endParaRPr lang="en-US" sz="1100" b="0" dirty="0"/>
          </a:p>
          <a:p>
            <a:pPr lvl="1">
              <a:spcBef>
                <a:spcPct val="70000"/>
              </a:spcBef>
              <a:buFontTx/>
              <a:buNone/>
            </a:pPr>
            <a:endParaRPr lang="en-US" sz="1600" dirty="0"/>
          </a:p>
        </p:txBody>
      </p:sp>
    </p:spTree>
    <p:extLst>
      <p:ext uri="{BB962C8B-B14F-4D97-AF65-F5344CB8AC3E}">
        <p14:creationId xmlns:p14="http://schemas.microsoft.com/office/powerpoint/2010/main" val="1960137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0099"/>
                </a:solidFill>
              </a:rPr>
              <a:t>AY23 </a:t>
            </a:r>
            <a:r>
              <a:rPr lang="en-US" dirty="0">
                <a:solidFill>
                  <a:srgbClr val="000099"/>
                </a:solidFill>
              </a:rPr>
              <a:t>Information:</a:t>
            </a:r>
            <a:br>
              <a:rPr lang="en-US" dirty="0">
                <a:solidFill>
                  <a:srgbClr val="000099"/>
                </a:solidFill>
              </a:rPr>
            </a:br>
            <a:r>
              <a:rPr lang="en-US" dirty="0" smtClean="0">
                <a:solidFill>
                  <a:srgbClr val="000099"/>
                </a:solidFill>
              </a:rPr>
              <a:t>Timeline</a:t>
            </a:r>
            <a:endParaRPr lang="en-US" dirty="0">
              <a:solidFill>
                <a:srgbClr val="000099"/>
              </a:solidFill>
            </a:endParaRPr>
          </a:p>
        </p:txBody>
      </p:sp>
      <p:sp>
        <p:nvSpPr>
          <p:cNvPr id="5" name="Content Placeholder 4"/>
          <p:cNvSpPr>
            <a:spLocks noGrp="1"/>
          </p:cNvSpPr>
          <p:nvPr>
            <p:ph idx="1"/>
          </p:nvPr>
        </p:nvSpPr>
        <p:spPr>
          <a:xfrm>
            <a:off x="250076" y="1358323"/>
            <a:ext cx="9144000" cy="3314700"/>
          </a:xfrm>
        </p:spPr>
        <p:txBody>
          <a:bodyPr/>
          <a:lstStyle/>
          <a:p>
            <a:pPr>
              <a:lnSpc>
                <a:spcPct val="150000"/>
              </a:lnSpc>
              <a:tabLst>
                <a:tab pos="5486400" algn="l"/>
              </a:tabLst>
            </a:pPr>
            <a:r>
              <a:rPr lang="en-US" dirty="0" smtClean="0">
                <a:solidFill>
                  <a:srgbClr val="000000"/>
                </a:solidFill>
              </a:rPr>
              <a:t>Civilian applicant window (</a:t>
            </a:r>
            <a:r>
              <a:rPr lang="en-US" dirty="0" err="1" smtClean="0">
                <a:solidFill>
                  <a:srgbClr val="000000"/>
                </a:solidFill>
              </a:rPr>
              <a:t>MyVector</a:t>
            </a:r>
            <a:r>
              <a:rPr lang="en-US" dirty="0" smtClean="0">
                <a:solidFill>
                  <a:srgbClr val="000000"/>
                </a:solidFill>
              </a:rPr>
              <a:t>).……….  </a:t>
            </a:r>
            <a:r>
              <a:rPr lang="en-US" dirty="0">
                <a:solidFill>
                  <a:srgbClr val="000000"/>
                </a:solidFill>
              </a:rPr>
              <a:t>	</a:t>
            </a:r>
            <a:r>
              <a:rPr lang="en-US" dirty="0" smtClean="0"/>
              <a:t>18 Jan – 25 Feb</a:t>
            </a:r>
            <a:endParaRPr lang="en-US" dirty="0"/>
          </a:p>
          <a:p>
            <a:pPr lvl="1">
              <a:lnSpc>
                <a:spcPct val="150000"/>
              </a:lnSpc>
              <a:tabLst>
                <a:tab pos="5486400" algn="l"/>
              </a:tabLst>
            </a:pPr>
            <a:r>
              <a:rPr lang="en-US" altLang="en-US" sz="1600" dirty="0"/>
              <a:t>Eligibility requirements must be met </a:t>
            </a:r>
            <a:r>
              <a:rPr lang="en-US" altLang="en-US" sz="1600" dirty="0" smtClean="0"/>
              <a:t>before the applicant </a:t>
            </a:r>
            <a:r>
              <a:rPr lang="en-US" altLang="en-US" sz="1600" dirty="0"/>
              <a:t>window </a:t>
            </a:r>
            <a:r>
              <a:rPr lang="en-US" altLang="en-US" sz="1600" dirty="0" smtClean="0"/>
              <a:t>closes</a:t>
            </a:r>
          </a:p>
          <a:p>
            <a:pPr lvl="1">
              <a:lnSpc>
                <a:spcPct val="150000"/>
              </a:lnSpc>
              <a:tabLst>
                <a:tab pos="5486400" algn="l"/>
              </a:tabLst>
            </a:pPr>
            <a:r>
              <a:rPr lang="en-US" sz="1600" dirty="0" smtClean="0"/>
              <a:t>Check </a:t>
            </a:r>
            <a:r>
              <a:rPr lang="en-US" sz="1600" dirty="0"/>
              <a:t>with your local Chain of Command for any organization-specific timelines</a:t>
            </a:r>
          </a:p>
          <a:p>
            <a:pPr>
              <a:lnSpc>
                <a:spcPct val="150000"/>
              </a:lnSpc>
              <a:tabLst>
                <a:tab pos="5486400" algn="l"/>
              </a:tabLst>
            </a:pPr>
            <a:r>
              <a:rPr lang="en-US" altLang="en-US" dirty="0" smtClean="0"/>
              <a:t>Civilian endorser review window..…………….     	</a:t>
            </a:r>
            <a:r>
              <a:rPr lang="en-US" dirty="0" smtClean="0"/>
              <a:t>18 Jan - 18</a:t>
            </a:r>
            <a:r>
              <a:rPr lang="en-US" altLang="en-US" dirty="0" smtClean="0"/>
              <a:t> </a:t>
            </a:r>
            <a:r>
              <a:rPr lang="en-US" altLang="en-US" dirty="0"/>
              <a:t>Mar</a:t>
            </a:r>
          </a:p>
          <a:p>
            <a:pPr>
              <a:lnSpc>
                <a:spcPct val="150000"/>
              </a:lnSpc>
              <a:tabLst>
                <a:tab pos="5486400" algn="l"/>
              </a:tabLst>
            </a:pPr>
            <a:r>
              <a:rPr lang="en-US" dirty="0" smtClean="0"/>
              <a:t>Functional </a:t>
            </a:r>
            <a:r>
              <a:rPr lang="en-US" dirty="0"/>
              <a:t>Development Team </a:t>
            </a:r>
            <a:r>
              <a:rPr lang="en-US" dirty="0" smtClean="0"/>
              <a:t>(DT) review….</a:t>
            </a:r>
            <a:r>
              <a:rPr lang="en-US" dirty="0"/>
              <a:t>	</a:t>
            </a:r>
            <a:r>
              <a:rPr lang="en-US" dirty="0" smtClean="0"/>
              <a:t>18 Apr &amp; 10 May</a:t>
            </a:r>
            <a:r>
              <a:rPr lang="en-US" dirty="0" smtClean="0">
                <a:solidFill>
                  <a:srgbClr val="000000"/>
                </a:solidFill>
              </a:rPr>
              <a:t> </a:t>
            </a:r>
            <a:endParaRPr lang="en-US" dirty="0">
              <a:solidFill>
                <a:srgbClr val="000000"/>
              </a:solidFill>
            </a:endParaRPr>
          </a:p>
          <a:p>
            <a:pPr>
              <a:lnSpc>
                <a:spcPct val="150000"/>
              </a:lnSpc>
              <a:tabLst>
                <a:tab pos="5486400" algn="l"/>
              </a:tabLst>
            </a:pPr>
            <a:r>
              <a:rPr lang="en-US" dirty="0" smtClean="0">
                <a:solidFill>
                  <a:srgbClr val="000000"/>
                </a:solidFill>
              </a:rPr>
              <a:t>DAF </a:t>
            </a:r>
            <a:r>
              <a:rPr lang="en-US" dirty="0">
                <a:solidFill>
                  <a:srgbClr val="000000"/>
                </a:solidFill>
              </a:rPr>
              <a:t>CDE </a:t>
            </a:r>
            <a:r>
              <a:rPr lang="en-US" dirty="0" smtClean="0">
                <a:solidFill>
                  <a:srgbClr val="000000"/>
                </a:solidFill>
              </a:rPr>
              <a:t>/ CSLP Selection Board...…………...</a:t>
            </a:r>
            <a:r>
              <a:rPr lang="en-US" dirty="0">
                <a:solidFill>
                  <a:srgbClr val="000000"/>
                </a:solidFill>
              </a:rPr>
              <a:t>	Jul </a:t>
            </a:r>
          </a:p>
          <a:p>
            <a:pPr>
              <a:lnSpc>
                <a:spcPct val="150000"/>
              </a:lnSpc>
              <a:tabLst>
                <a:tab pos="5486400" algn="l"/>
              </a:tabLst>
            </a:pPr>
            <a:r>
              <a:rPr lang="en-US" dirty="0">
                <a:solidFill>
                  <a:srgbClr val="000000"/>
                </a:solidFill>
              </a:rPr>
              <a:t>AF/A1 </a:t>
            </a:r>
            <a:r>
              <a:rPr lang="en-US" dirty="0" smtClean="0">
                <a:solidFill>
                  <a:srgbClr val="000000"/>
                </a:solidFill>
              </a:rPr>
              <a:t>review </a:t>
            </a:r>
            <a:r>
              <a:rPr lang="en-US" dirty="0">
                <a:solidFill>
                  <a:srgbClr val="000000"/>
                </a:solidFill>
              </a:rPr>
              <a:t>/ </a:t>
            </a:r>
            <a:r>
              <a:rPr lang="en-US" dirty="0" smtClean="0">
                <a:solidFill>
                  <a:srgbClr val="000000"/>
                </a:solidFill>
              </a:rPr>
              <a:t>approve selections……….......</a:t>
            </a:r>
            <a:r>
              <a:rPr lang="en-US" dirty="0">
                <a:solidFill>
                  <a:srgbClr val="000000"/>
                </a:solidFill>
              </a:rPr>
              <a:t>	Aug </a:t>
            </a:r>
          </a:p>
          <a:p>
            <a:pPr>
              <a:lnSpc>
                <a:spcPct val="150000"/>
              </a:lnSpc>
              <a:tabLst>
                <a:tab pos="5486400" algn="l"/>
              </a:tabLst>
            </a:pPr>
            <a:r>
              <a:rPr lang="en-US" dirty="0">
                <a:solidFill>
                  <a:srgbClr val="000000"/>
                </a:solidFill>
              </a:rPr>
              <a:t>CDE / CSLP </a:t>
            </a:r>
            <a:r>
              <a:rPr lang="en-US" dirty="0" smtClean="0">
                <a:solidFill>
                  <a:srgbClr val="000000"/>
                </a:solidFill>
              </a:rPr>
              <a:t>selections announced……………</a:t>
            </a:r>
            <a:r>
              <a:rPr lang="en-US" dirty="0">
                <a:solidFill>
                  <a:srgbClr val="000000"/>
                </a:solidFill>
              </a:rPr>
              <a:t>	Sep</a:t>
            </a:r>
          </a:p>
          <a:p>
            <a:pPr marL="0" indent="0">
              <a:buNone/>
            </a:pPr>
            <a:endParaRPr lang="en-US" dirty="0"/>
          </a:p>
        </p:txBody>
      </p:sp>
    </p:spTree>
    <p:extLst>
      <p:ext uri="{BB962C8B-B14F-4D97-AF65-F5344CB8AC3E}">
        <p14:creationId xmlns:p14="http://schemas.microsoft.com/office/powerpoint/2010/main" val="2582386695"/>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0050" y="196850"/>
            <a:ext cx="7181850" cy="857250"/>
          </a:xfrm>
          <a:noFill/>
        </p:spPr>
        <p:txBody>
          <a:bodyPr/>
          <a:lstStyle/>
          <a:p>
            <a:r>
              <a:rPr lang="en-US" dirty="0" smtClean="0">
                <a:solidFill>
                  <a:srgbClr val="000099"/>
                </a:solidFill>
              </a:rPr>
              <a:t>AY23 Information:</a:t>
            </a:r>
            <a:br>
              <a:rPr lang="en-US" dirty="0" smtClean="0">
                <a:solidFill>
                  <a:srgbClr val="000099"/>
                </a:solidFill>
              </a:rPr>
            </a:br>
            <a:r>
              <a:rPr lang="en-US" dirty="0" smtClean="0">
                <a:solidFill>
                  <a:srgbClr val="000099"/>
                </a:solidFill>
              </a:rPr>
              <a:t>CDE Changes </a:t>
            </a:r>
            <a:endParaRPr lang="en-US" dirty="0">
              <a:solidFill>
                <a:srgbClr val="000099"/>
              </a:solidFill>
            </a:endParaRPr>
          </a:p>
        </p:txBody>
      </p:sp>
      <p:sp>
        <p:nvSpPr>
          <p:cNvPr id="12" name="Rectangle 11"/>
          <p:cNvSpPr/>
          <p:nvPr/>
        </p:nvSpPr>
        <p:spPr>
          <a:xfrm>
            <a:off x="241300" y="1397001"/>
            <a:ext cx="8743950" cy="5801588"/>
          </a:xfrm>
          <a:prstGeom prst="rect">
            <a:avLst/>
          </a:prstGeom>
        </p:spPr>
        <p:txBody>
          <a:bodyPr wrap="square">
            <a:spAutoFit/>
          </a:bodyPr>
          <a:lstStyle/>
          <a:p>
            <a:pPr marL="212598" lvl="2" indent="-132160" defTabSz="685800" eaLnBrk="1" fontAlgn="auto" hangingPunct="1">
              <a:spcBef>
                <a:spcPts val="900"/>
              </a:spcBef>
              <a:spcAft>
                <a:spcPts val="0"/>
              </a:spcAft>
              <a:buClr>
                <a:srgbClr val="003399"/>
              </a:buClr>
              <a:buSzPct val="140000"/>
              <a:buFont typeface="Wingdings" panose="05000000000000000000" pitchFamily="2" charset="2"/>
              <a:buChar char="§"/>
              <a:defRPr/>
            </a:pPr>
            <a:r>
              <a:rPr lang="en-US" b="1" dirty="0">
                <a:solidFill>
                  <a:srgbClr val="000000"/>
                </a:solidFill>
                <a:latin typeface="Arial"/>
                <a:cs typeface="+mn-cs"/>
              </a:rPr>
              <a:t>Two years federal service; DT Chair may waive this requirement for short (3-5 day) </a:t>
            </a:r>
            <a:r>
              <a:rPr lang="en-US" b="1" dirty="0" smtClean="0">
                <a:solidFill>
                  <a:srgbClr val="000000"/>
                </a:solidFill>
                <a:latin typeface="Arial"/>
                <a:cs typeface="+mn-cs"/>
              </a:rPr>
              <a:t>courses</a:t>
            </a:r>
          </a:p>
          <a:p>
            <a:pPr marL="669798" lvl="3" indent="-132160" defTabSz="685800" eaLnBrk="1" fontAlgn="auto" hangingPunct="1">
              <a:spcBef>
                <a:spcPts val="900"/>
              </a:spcBef>
              <a:spcAft>
                <a:spcPts val="0"/>
              </a:spcAft>
              <a:buClr>
                <a:srgbClr val="003399"/>
              </a:buClr>
              <a:buSzPct val="140000"/>
              <a:buFont typeface="Wingdings" panose="05000000000000000000" pitchFamily="2" charset="2"/>
              <a:buChar char="§"/>
              <a:defRPr/>
            </a:pPr>
            <a:r>
              <a:rPr lang="en-US" altLang="en-US" b="1" kern="0" dirty="0"/>
              <a:t>This requirement completely waived for Organizational Leader Course (OLC</a:t>
            </a:r>
            <a:r>
              <a:rPr lang="en-US" altLang="en-US" b="1" kern="0" dirty="0" smtClean="0"/>
              <a:t>)</a:t>
            </a:r>
            <a:endParaRPr lang="en-US" b="1" dirty="0">
              <a:solidFill>
                <a:srgbClr val="000000"/>
              </a:solidFill>
              <a:latin typeface="Arial"/>
              <a:cs typeface="+mn-cs"/>
            </a:endParaRPr>
          </a:p>
          <a:p>
            <a:pPr marL="212598" lvl="2" indent="-132160" defTabSz="685800" eaLnBrk="1" fontAlgn="auto" hangingPunct="1">
              <a:spcBef>
                <a:spcPts val="900"/>
              </a:spcBef>
              <a:spcAft>
                <a:spcPts val="0"/>
              </a:spcAft>
              <a:buClr>
                <a:srgbClr val="003399"/>
              </a:buClr>
              <a:buSzPct val="140000"/>
              <a:buFont typeface="Wingdings" panose="05000000000000000000" pitchFamily="2" charset="2"/>
              <a:buChar char="§"/>
              <a:defRPr/>
            </a:pPr>
            <a:r>
              <a:rPr lang="en-US" b="1" dirty="0">
                <a:solidFill>
                  <a:srgbClr val="000000"/>
                </a:solidFill>
                <a:latin typeface="Arial"/>
                <a:cs typeface="+mn-cs"/>
              </a:rPr>
              <a:t>OCONUS personnel must PCS to CONUS location prior to long-term training</a:t>
            </a:r>
          </a:p>
          <a:p>
            <a:pPr marL="212598" lvl="2" indent="-132160" defTabSz="685800" eaLnBrk="1" fontAlgn="auto" hangingPunct="1">
              <a:spcBef>
                <a:spcPts val="900"/>
              </a:spcBef>
              <a:spcAft>
                <a:spcPts val="0"/>
              </a:spcAft>
              <a:buClr>
                <a:srgbClr val="003399"/>
              </a:buClr>
              <a:buSzPct val="140000"/>
              <a:buFont typeface="Wingdings" panose="05000000000000000000" pitchFamily="2" charset="2"/>
              <a:buChar char="§"/>
              <a:defRPr/>
            </a:pPr>
            <a:r>
              <a:rPr lang="en-US" altLang="en-US" b="1" kern="0" dirty="0">
                <a:solidFill>
                  <a:srgbClr val="000000"/>
                </a:solidFill>
                <a:latin typeface="Arial"/>
                <a:cs typeface="+mn-cs"/>
              </a:rPr>
              <a:t>ELDP removed from AY23 nomination cycle to eliminate </a:t>
            </a:r>
            <a:r>
              <a:rPr lang="en-US" altLang="en-US" b="1" kern="0" dirty="0" smtClean="0">
                <a:solidFill>
                  <a:srgbClr val="000000"/>
                </a:solidFill>
                <a:latin typeface="Arial"/>
                <a:cs typeface="+mn-cs"/>
              </a:rPr>
              <a:t>backlog</a:t>
            </a:r>
          </a:p>
          <a:p>
            <a:pPr marL="283464" lvl="2" indent="-176213" eaLnBrk="1" fontAlgn="auto" hangingPunct="1">
              <a:spcBef>
                <a:spcPts val="1200"/>
              </a:spcBef>
              <a:spcAft>
                <a:spcPts val="0"/>
              </a:spcAft>
              <a:buClr>
                <a:srgbClr val="003399"/>
              </a:buClr>
              <a:buSzPct val="140000"/>
              <a:buFont typeface="Wingdings" panose="05000000000000000000" pitchFamily="2" charset="2"/>
              <a:buChar char="§"/>
              <a:defRPr/>
            </a:pPr>
            <a:r>
              <a:rPr lang="en-US" altLang="en-US" b="1" kern="0" dirty="0">
                <a:solidFill>
                  <a:srgbClr val="000000"/>
                </a:solidFill>
                <a:latin typeface="Arial"/>
              </a:rPr>
              <a:t>Bachelor’s / Master’s Degree Programs</a:t>
            </a:r>
          </a:p>
          <a:p>
            <a:pPr marL="740664" lvl="4" indent="-176213" eaLnBrk="1" fontAlgn="auto" hangingPunct="1">
              <a:spcBef>
                <a:spcPts val="1200"/>
              </a:spcBef>
              <a:spcAft>
                <a:spcPts val="0"/>
              </a:spcAft>
              <a:buClr>
                <a:srgbClr val="003399"/>
              </a:buClr>
              <a:buSzPct val="140000"/>
              <a:buFont typeface="Wingdings" panose="05000000000000000000" pitchFamily="2" charset="2"/>
              <a:buChar char="§"/>
              <a:defRPr/>
            </a:pPr>
            <a:r>
              <a:rPr lang="en-US" altLang="en-US" b="1" kern="0" dirty="0">
                <a:solidFill>
                  <a:srgbClr val="000000"/>
                </a:solidFill>
                <a:latin typeface="Arial"/>
              </a:rPr>
              <a:t>Online degrees allowed if offered at in-state tuition rates</a:t>
            </a:r>
          </a:p>
          <a:p>
            <a:pPr marL="740664" lvl="4" indent="-176213" eaLnBrk="1" fontAlgn="auto" hangingPunct="1">
              <a:spcBef>
                <a:spcPts val="1200"/>
              </a:spcBef>
              <a:spcAft>
                <a:spcPts val="0"/>
              </a:spcAft>
              <a:buClr>
                <a:srgbClr val="003399"/>
              </a:buClr>
              <a:buSzPct val="140000"/>
              <a:buFont typeface="Wingdings" panose="05000000000000000000" pitchFamily="2" charset="2"/>
              <a:buChar char="§"/>
              <a:defRPr/>
            </a:pPr>
            <a:r>
              <a:rPr lang="en-US" altLang="en-US" b="1" kern="0" dirty="0">
                <a:solidFill>
                  <a:srgbClr val="000000"/>
                </a:solidFill>
                <a:latin typeface="Arial"/>
              </a:rPr>
              <a:t>Eligible population increased to GS 07-15 and equivalent for Bachelor’s </a:t>
            </a:r>
            <a:r>
              <a:rPr lang="en-US" altLang="en-US" b="1" kern="0" dirty="0" smtClean="0">
                <a:solidFill>
                  <a:srgbClr val="000000"/>
                </a:solidFill>
                <a:latin typeface="Arial"/>
              </a:rPr>
              <a:t>Program</a:t>
            </a:r>
          </a:p>
          <a:p>
            <a:pPr marL="283464" lvl="2" indent="-176213" eaLnBrk="1" fontAlgn="auto" hangingPunct="1">
              <a:spcBef>
                <a:spcPts val="1200"/>
              </a:spcBef>
              <a:spcAft>
                <a:spcPts val="0"/>
              </a:spcAft>
              <a:buClr>
                <a:srgbClr val="003399"/>
              </a:buClr>
              <a:buSzPct val="140000"/>
              <a:buFont typeface="Wingdings" panose="05000000000000000000" pitchFamily="2" charset="2"/>
              <a:buChar char="§"/>
              <a:defRPr/>
            </a:pPr>
            <a:r>
              <a:rPr lang="en-US" altLang="en-US" b="1" kern="0" dirty="0">
                <a:solidFill>
                  <a:srgbClr val="000000"/>
                </a:solidFill>
                <a:latin typeface="Arial"/>
              </a:rPr>
              <a:t>Federal Wage System (FWS) eligibility</a:t>
            </a:r>
          </a:p>
          <a:p>
            <a:pPr marL="740664" lvl="3" indent="-176213" eaLnBrk="1" fontAlgn="auto" hangingPunct="1">
              <a:spcBef>
                <a:spcPts val="1200"/>
              </a:spcBef>
              <a:spcAft>
                <a:spcPts val="0"/>
              </a:spcAft>
              <a:buClr>
                <a:srgbClr val="003399"/>
              </a:buClr>
              <a:buSzPct val="140000"/>
              <a:buFont typeface="Wingdings" panose="05000000000000000000" pitchFamily="2" charset="2"/>
              <a:buChar char="§"/>
              <a:defRPr/>
            </a:pPr>
            <a:r>
              <a:rPr lang="en-US" altLang="en-US" b="1" kern="0" dirty="0">
                <a:solidFill>
                  <a:srgbClr val="000000"/>
                </a:solidFill>
                <a:latin typeface="Arial"/>
              </a:rPr>
              <a:t>Bachelor’s Degree Program - GS 07-15 equivalent</a:t>
            </a:r>
          </a:p>
          <a:p>
            <a:pPr marL="740664" lvl="3" indent="-176213" eaLnBrk="1" fontAlgn="auto" hangingPunct="1">
              <a:spcBef>
                <a:spcPts val="1200"/>
              </a:spcBef>
              <a:spcAft>
                <a:spcPts val="0"/>
              </a:spcAft>
              <a:buClr>
                <a:srgbClr val="003399"/>
              </a:buClr>
              <a:buSzPct val="140000"/>
              <a:buFont typeface="Wingdings" panose="05000000000000000000" pitchFamily="2" charset="2"/>
              <a:buChar char="§"/>
              <a:defRPr/>
            </a:pPr>
            <a:r>
              <a:rPr lang="en-US" altLang="en-US" b="1" kern="0" dirty="0">
                <a:solidFill>
                  <a:srgbClr val="000000"/>
                </a:solidFill>
                <a:latin typeface="Arial"/>
              </a:rPr>
              <a:t>Master’s Degree Program - GS 12-15 equivalent</a:t>
            </a:r>
          </a:p>
          <a:p>
            <a:pPr marL="740664" lvl="3" indent="-176213" eaLnBrk="1" fontAlgn="auto" hangingPunct="1">
              <a:spcBef>
                <a:spcPts val="1200"/>
              </a:spcBef>
              <a:spcAft>
                <a:spcPts val="0"/>
              </a:spcAft>
              <a:buClr>
                <a:srgbClr val="003399"/>
              </a:buClr>
              <a:buSzPct val="140000"/>
              <a:buFont typeface="Wingdings" panose="05000000000000000000" pitchFamily="2" charset="2"/>
              <a:buChar char="§"/>
              <a:defRPr/>
            </a:pPr>
            <a:r>
              <a:rPr lang="en-US" altLang="en-US" b="1" kern="0" dirty="0">
                <a:solidFill>
                  <a:srgbClr val="000000"/>
                </a:solidFill>
                <a:latin typeface="Arial"/>
              </a:rPr>
              <a:t>OLC – only wage supervisors (WS) and wage leads (WL) may apply</a:t>
            </a:r>
            <a:endParaRPr lang="en-US" altLang="en-US" b="1" kern="0" dirty="0">
              <a:solidFill>
                <a:srgbClr val="FF0000"/>
              </a:solidFill>
              <a:latin typeface="Arial"/>
            </a:endParaRPr>
          </a:p>
          <a:p>
            <a:pPr marL="283464" lvl="2" indent="-176213" eaLnBrk="1" fontAlgn="auto" hangingPunct="1">
              <a:spcBef>
                <a:spcPts val="1200"/>
              </a:spcBef>
              <a:spcAft>
                <a:spcPts val="0"/>
              </a:spcAft>
              <a:buClr>
                <a:srgbClr val="003399"/>
              </a:buClr>
              <a:buSzPct val="140000"/>
              <a:buFont typeface="Wingdings" panose="05000000000000000000" pitchFamily="2" charset="2"/>
              <a:buChar char="§"/>
              <a:defRPr/>
            </a:pPr>
            <a:r>
              <a:rPr lang="en-US" altLang="en-US" b="1" kern="0" dirty="0">
                <a:solidFill>
                  <a:srgbClr val="000000"/>
                </a:solidFill>
                <a:latin typeface="Arial"/>
              </a:rPr>
              <a:t>Non-Appropriated Fund (NAF) eligibility</a:t>
            </a:r>
          </a:p>
          <a:p>
            <a:pPr marL="740664" lvl="3" indent="-176213" eaLnBrk="1" fontAlgn="auto" hangingPunct="1">
              <a:spcBef>
                <a:spcPts val="1200"/>
              </a:spcBef>
              <a:spcAft>
                <a:spcPts val="0"/>
              </a:spcAft>
              <a:buClr>
                <a:srgbClr val="003399"/>
              </a:buClr>
              <a:buSzPct val="140000"/>
              <a:buFont typeface="Wingdings" panose="05000000000000000000" pitchFamily="2" charset="2"/>
              <a:buChar char="§"/>
              <a:defRPr/>
            </a:pPr>
            <a:r>
              <a:rPr lang="en-US" altLang="en-US" b="1" kern="0" dirty="0">
                <a:solidFill>
                  <a:srgbClr val="000000"/>
                </a:solidFill>
                <a:latin typeface="Arial"/>
              </a:rPr>
              <a:t>Civilian tuition assistance</a:t>
            </a:r>
          </a:p>
          <a:p>
            <a:pPr marL="740664" lvl="3" indent="-176213">
              <a:spcBef>
                <a:spcPts val="1200"/>
              </a:spcBef>
              <a:buClr>
                <a:srgbClr val="003399"/>
              </a:buClr>
              <a:buSzPct val="140000"/>
              <a:buFont typeface="Wingdings" panose="05000000000000000000" pitchFamily="2" charset="2"/>
              <a:buChar char="§"/>
              <a:defRPr/>
            </a:pPr>
            <a:r>
              <a:rPr lang="en-US" altLang="en-US" b="1" kern="0" dirty="0"/>
              <a:t>Leadership seminars and short courses (dependent on system access / support)</a:t>
            </a:r>
          </a:p>
          <a:p>
            <a:pPr indent="-1264349" eaLnBrk="1" fontAlgn="auto" hangingPunct="1">
              <a:spcBef>
                <a:spcPts val="1200"/>
              </a:spcBef>
              <a:spcAft>
                <a:spcPts val="0"/>
              </a:spcAft>
              <a:buClr>
                <a:srgbClr val="003399"/>
              </a:buClr>
              <a:buSzPct val="140000"/>
              <a:buFont typeface="Wingdings" panose="05000000000000000000" pitchFamily="2" charset="2"/>
              <a:buChar char="§"/>
              <a:defRPr/>
            </a:pPr>
            <a:endParaRPr lang="en-US" altLang="en-US" sz="2000" b="1" kern="0" dirty="0">
              <a:solidFill>
                <a:srgbClr val="000000"/>
              </a:solidFill>
              <a:latin typeface="Arial"/>
            </a:endParaRPr>
          </a:p>
          <a:p>
            <a:pPr marL="212598" lvl="2" indent="-132160" defTabSz="685800" eaLnBrk="1" fontAlgn="auto" hangingPunct="1">
              <a:spcBef>
                <a:spcPts val="900"/>
              </a:spcBef>
              <a:spcAft>
                <a:spcPts val="0"/>
              </a:spcAft>
              <a:buClr>
                <a:srgbClr val="003399"/>
              </a:buClr>
              <a:buSzPct val="140000"/>
              <a:buFont typeface="Wingdings" panose="05000000000000000000" pitchFamily="2" charset="2"/>
              <a:buChar char="§"/>
              <a:defRPr/>
            </a:pPr>
            <a:endParaRPr lang="en-US" altLang="en-US" sz="1500" b="1" kern="0" dirty="0">
              <a:solidFill>
                <a:srgbClr val="000000"/>
              </a:solidFill>
              <a:latin typeface="Arial"/>
              <a:cs typeface="+mn-cs"/>
            </a:endParaRPr>
          </a:p>
        </p:txBody>
      </p:sp>
    </p:spTree>
    <p:extLst>
      <p:ext uri="{BB962C8B-B14F-4D97-AF65-F5344CB8AC3E}">
        <p14:creationId xmlns:p14="http://schemas.microsoft.com/office/powerpoint/2010/main" val="2382302899"/>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41721" y="50073"/>
            <a:ext cx="7252291" cy="1143000"/>
          </a:xfrm>
        </p:spPr>
        <p:txBody>
          <a:bodyPr/>
          <a:lstStyle/>
          <a:p>
            <a:r>
              <a:rPr lang="en-US" altLang="en-US" dirty="0" smtClean="0"/>
              <a:t>Lessons Learned</a:t>
            </a:r>
            <a:br>
              <a:rPr lang="en-US" altLang="en-US" dirty="0" smtClean="0"/>
            </a:br>
            <a:r>
              <a:rPr lang="en-US" altLang="en-US" sz="2800" dirty="0" smtClean="0"/>
              <a:t>AY22 FM Civilian DT </a:t>
            </a:r>
          </a:p>
        </p:txBody>
      </p:sp>
      <p:sp>
        <p:nvSpPr>
          <p:cNvPr id="30723" name="Rectangle 3"/>
          <p:cNvSpPr>
            <a:spLocks noGrp="1" noChangeArrowheads="1"/>
          </p:cNvSpPr>
          <p:nvPr>
            <p:ph type="body" idx="1"/>
          </p:nvPr>
        </p:nvSpPr>
        <p:spPr>
          <a:xfrm>
            <a:off x="-67348" y="1288057"/>
            <a:ext cx="8861360" cy="5100357"/>
          </a:xfrm>
        </p:spPr>
        <p:txBody>
          <a:bodyPr/>
          <a:lstStyle/>
          <a:p>
            <a:pPr lvl="1">
              <a:lnSpc>
                <a:spcPct val="90000"/>
              </a:lnSpc>
              <a:spcBef>
                <a:spcPts val="600"/>
              </a:spcBef>
              <a:spcAft>
                <a:spcPts val="1200"/>
              </a:spcAft>
            </a:pPr>
            <a:r>
              <a:rPr lang="en-US" altLang="en-US" sz="1950" dirty="0" smtClean="0">
                <a:solidFill>
                  <a:schemeClr val="tx2"/>
                </a:solidFill>
                <a:latin typeface="Arial" panose="020B0604020202020204" pitchFamily="34" charset="0"/>
                <a:cs typeface="Arial" panose="020B0604020202020204" pitchFamily="34" charset="0"/>
              </a:rPr>
              <a:t>Gaps in “What FM Values” should be closed prior to applying for a  CDE opportunity</a:t>
            </a:r>
          </a:p>
          <a:p>
            <a:pPr lvl="1">
              <a:lnSpc>
                <a:spcPct val="90000"/>
              </a:lnSpc>
              <a:spcBef>
                <a:spcPts val="600"/>
              </a:spcBef>
              <a:spcAft>
                <a:spcPts val="1200"/>
              </a:spcAft>
            </a:pPr>
            <a:r>
              <a:rPr lang="en-US" altLang="en-US" sz="1950" dirty="0" smtClean="0">
                <a:solidFill>
                  <a:schemeClr val="tx2"/>
                </a:solidFill>
                <a:latin typeface="Arial" panose="020B0604020202020204" pitchFamily="34" charset="0"/>
                <a:cs typeface="Arial" panose="020B0604020202020204" pitchFamily="34" charset="0"/>
              </a:rPr>
              <a:t>Resume </a:t>
            </a:r>
            <a:r>
              <a:rPr lang="en-US" altLang="en-US" sz="1950" dirty="0" smtClean="0">
                <a:solidFill>
                  <a:schemeClr val="tx2"/>
                </a:solidFill>
                <a:latin typeface="Arial" panose="020B0604020202020204" pitchFamily="34" charset="0"/>
                <a:cs typeface="Arial" panose="020B0604020202020204" pitchFamily="34" charset="0"/>
              </a:rPr>
              <a:t>in </a:t>
            </a:r>
            <a:r>
              <a:rPr lang="en-US" altLang="en-US" sz="1950" dirty="0" err="1" smtClean="0">
                <a:solidFill>
                  <a:schemeClr val="tx2"/>
                </a:solidFill>
                <a:latin typeface="Arial" panose="020B0604020202020204" pitchFamily="34" charset="0"/>
                <a:cs typeface="Arial" panose="020B0604020202020204" pitchFamily="34" charset="0"/>
              </a:rPr>
              <a:t>MyVector</a:t>
            </a:r>
            <a:r>
              <a:rPr lang="en-US" altLang="en-US" sz="1950" dirty="0" smtClean="0">
                <a:solidFill>
                  <a:schemeClr val="tx2"/>
                </a:solidFill>
                <a:latin typeface="Arial" panose="020B0604020202020204" pitchFamily="34" charset="0"/>
                <a:cs typeface="Arial" panose="020B0604020202020204" pitchFamily="34" charset="0"/>
              </a:rPr>
              <a:t>—refer to CDE </a:t>
            </a:r>
            <a:r>
              <a:rPr lang="en-US" altLang="en-US" sz="1950" dirty="0" smtClean="0">
                <a:solidFill>
                  <a:schemeClr val="tx2"/>
                </a:solidFill>
                <a:latin typeface="Arial" panose="020B0604020202020204" pitchFamily="34" charset="0"/>
                <a:cs typeface="Arial" panose="020B0604020202020204" pitchFamily="34" charset="0"/>
              </a:rPr>
              <a:t>Toolkit</a:t>
            </a:r>
          </a:p>
          <a:p>
            <a:pPr lvl="2">
              <a:lnSpc>
                <a:spcPts val="1000"/>
              </a:lnSpc>
              <a:spcBef>
                <a:spcPts val="600"/>
              </a:spcBef>
              <a:spcAft>
                <a:spcPts val="1200"/>
              </a:spcAft>
            </a:pPr>
            <a:r>
              <a:rPr lang="en-US" altLang="en-US" sz="1950" dirty="0" smtClean="0">
                <a:solidFill>
                  <a:schemeClr val="tx2"/>
                </a:solidFill>
                <a:latin typeface="Arial" panose="020B0604020202020204" pitchFamily="34" charset="0"/>
                <a:cs typeface="Arial" panose="020B0604020202020204" pitchFamily="34" charset="0"/>
              </a:rPr>
              <a:t>Don’t use the auto generated resume</a:t>
            </a:r>
          </a:p>
          <a:p>
            <a:pPr lvl="2">
              <a:lnSpc>
                <a:spcPts val="1000"/>
              </a:lnSpc>
              <a:spcBef>
                <a:spcPts val="600"/>
              </a:spcBef>
              <a:spcAft>
                <a:spcPts val="1200"/>
              </a:spcAft>
            </a:pPr>
            <a:r>
              <a:rPr lang="en-US" altLang="en-US" sz="1950" dirty="0" smtClean="0">
                <a:solidFill>
                  <a:schemeClr val="tx2"/>
                </a:solidFill>
                <a:latin typeface="Arial" panose="020B0604020202020204" pitchFamily="34" charset="0"/>
                <a:cs typeface="Arial" panose="020B0604020202020204" pitchFamily="34" charset="0"/>
              </a:rPr>
              <a:t>Remove ancillary training (Cyber Security, SAPR) </a:t>
            </a:r>
          </a:p>
          <a:p>
            <a:pPr lvl="2">
              <a:lnSpc>
                <a:spcPts val="1000"/>
              </a:lnSpc>
              <a:spcBef>
                <a:spcPts val="600"/>
              </a:spcBef>
              <a:spcAft>
                <a:spcPts val="1200"/>
              </a:spcAft>
            </a:pPr>
            <a:r>
              <a:rPr lang="en-US" altLang="en-US" sz="1950" dirty="0" smtClean="0">
                <a:solidFill>
                  <a:schemeClr val="tx2"/>
                </a:solidFill>
                <a:latin typeface="Arial" panose="020B0604020202020204" pitchFamily="34" charset="0"/>
                <a:cs typeface="Arial" panose="020B0604020202020204" pitchFamily="34" charset="0"/>
              </a:rPr>
              <a:t>Ensure you list your FM PME!</a:t>
            </a:r>
            <a:endParaRPr lang="en-US" altLang="en-US" sz="1950" dirty="0" smtClean="0">
              <a:solidFill>
                <a:schemeClr val="tx2"/>
              </a:solidFill>
              <a:latin typeface="Arial" panose="020B0604020202020204" pitchFamily="34" charset="0"/>
              <a:cs typeface="Arial" panose="020B0604020202020204" pitchFamily="34" charset="0"/>
            </a:endParaRPr>
          </a:p>
          <a:p>
            <a:pPr lvl="1">
              <a:lnSpc>
                <a:spcPct val="90000"/>
              </a:lnSpc>
              <a:spcBef>
                <a:spcPts val="600"/>
              </a:spcBef>
              <a:spcAft>
                <a:spcPts val="1200"/>
              </a:spcAft>
            </a:pPr>
            <a:r>
              <a:rPr lang="en-US" altLang="en-US" sz="1950" dirty="0" smtClean="0">
                <a:solidFill>
                  <a:schemeClr val="tx2"/>
                </a:solidFill>
                <a:latin typeface="Arial" panose="020B0604020202020204" pitchFamily="34" charset="0"/>
                <a:cs typeface="Arial" panose="020B0604020202020204" pitchFamily="34" charset="0"/>
              </a:rPr>
              <a:t>Luke warm endorsement/Lack of stratification</a:t>
            </a:r>
          </a:p>
          <a:p>
            <a:pPr lvl="1">
              <a:lnSpc>
                <a:spcPct val="90000"/>
              </a:lnSpc>
              <a:spcBef>
                <a:spcPts val="600"/>
              </a:spcBef>
              <a:spcAft>
                <a:spcPts val="1200"/>
              </a:spcAft>
            </a:pPr>
            <a:r>
              <a:rPr lang="en-US" altLang="en-US" sz="1950" dirty="0" smtClean="0">
                <a:solidFill>
                  <a:schemeClr val="tx2"/>
                </a:solidFill>
                <a:latin typeface="Arial" panose="020B0604020202020204" pitchFamily="34" charset="0"/>
                <a:cs typeface="Arial" panose="020B0604020202020204" pitchFamily="34" charset="0"/>
              </a:rPr>
              <a:t>Weak goals</a:t>
            </a:r>
          </a:p>
          <a:p>
            <a:pPr lvl="1">
              <a:lnSpc>
                <a:spcPct val="90000"/>
              </a:lnSpc>
              <a:spcBef>
                <a:spcPts val="600"/>
              </a:spcBef>
              <a:spcAft>
                <a:spcPts val="1200"/>
              </a:spcAft>
            </a:pPr>
            <a:r>
              <a:rPr lang="en-US" altLang="en-US" sz="1950" dirty="0" smtClean="0">
                <a:solidFill>
                  <a:schemeClr val="tx2"/>
                </a:solidFill>
                <a:latin typeface="Arial" panose="020B0604020202020204" pitchFamily="34" charset="0"/>
                <a:cs typeface="Arial" panose="020B0604020202020204" pitchFamily="34" charset="0"/>
              </a:rPr>
              <a:t>Applicants should apply to more than one qualified program </a:t>
            </a:r>
          </a:p>
          <a:p>
            <a:pPr lvl="1">
              <a:lnSpc>
                <a:spcPct val="90000"/>
              </a:lnSpc>
              <a:spcBef>
                <a:spcPts val="600"/>
              </a:spcBef>
              <a:spcAft>
                <a:spcPts val="1200"/>
              </a:spcAft>
            </a:pPr>
            <a:r>
              <a:rPr lang="en-US" altLang="en-US" sz="1950" dirty="0" smtClean="0">
                <a:solidFill>
                  <a:schemeClr val="tx2"/>
                </a:solidFill>
                <a:latin typeface="Arial" panose="020B0604020202020204" pitchFamily="34" charset="0"/>
                <a:cs typeface="Arial" panose="020B0604020202020204" pitchFamily="34" charset="0"/>
              </a:rPr>
              <a:t>Not the right time in applicant’s career</a:t>
            </a:r>
          </a:p>
          <a:p>
            <a:pPr marL="0" indent="0">
              <a:lnSpc>
                <a:spcPct val="90000"/>
              </a:lnSpc>
              <a:spcBef>
                <a:spcPts val="600"/>
              </a:spcBef>
              <a:spcAft>
                <a:spcPts val="1200"/>
              </a:spcAft>
              <a:buNone/>
            </a:pPr>
            <a:endParaRPr lang="en-US" altLang="en-US" sz="1800" dirty="0" smtClean="0"/>
          </a:p>
          <a:p>
            <a:pPr lvl="1">
              <a:lnSpc>
                <a:spcPct val="90000"/>
              </a:lnSpc>
              <a:spcBef>
                <a:spcPts val="600"/>
              </a:spcBef>
              <a:spcAft>
                <a:spcPts val="1200"/>
              </a:spcAft>
            </a:pPr>
            <a:endParaRPr lang="en-US" altLang="en-US" sz="1800" dirty="0" smtClean="0"/>
          </a:p>
          <a:p>
            <a:pPr lvl="1">
              <a:lnSpc>
                <a:spcPct val="90000"/>
              </a:lnSpc>
              <a:spcBef>
                <a:spcPts val="600"/>
              </a:spcBef>
              <a:spcAft>
                <a:spcPts val="1200"/>
              </a:spcAft>
            </a:pPr>
            <a:endParaRPr lang="en-US" altLang="en-US" sz="1800" dirty="0" smtClean="0"/>
          </a:p>
          <a:p>
            <a:pPr>
              <a:lnSpc>
                <a:spcPct val="90000"/>
              </a:lnSpc>
              <a:spcBef>
                <a:spcPts val="600"/>
              </a:spcBef>
              <a:spcAft>
                <a:spcPts val="1200"/>
              </a:spcAft>
            </a:pPr>
            <a:endParaRPr lang="en-US" altLang="en-US" sz="1800" dirty="0" smtClean="0"/>
          </a:p>
          <a:p>
            <a:pPr>
              <a:lnSpc>
                <a:spcPct val="90000"/>
              </a:lnSpc>
              <a:spcBef>
                <a:spcPts val="600"/>
              </a:spcBef>
              <a:spcAft>
                <a:spcPts val="1200"/>
              </a:spcAft>
            </a:pPr>
            <a:endParaRPr lang="en-US" altLang="en-US" sz="1800" dirty="0" smtClean="0"/>
          </a:p>
        </p:txBody>
      </p:sp>
    </p:spTree>
    <p:extLst>
      <p:ext uri="{BB962C8B-B14F-4D97-AF65-F5344CB8AC3E}">
        <p14:creationId xmlns:p14="http://schemas.microsoft.com/office/powerpoint/2010/main" val="329893027"/>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85925" y="132182"/>
            <a:ext cx="7143750" cy="1143000"/>
          </a:xfrm>
        </p:spPr>
        <p:txBody>
          <a:bodyPr/>
          <a:lstStyle/>
          <a:p>
            <a:r>
              <a:rPr lang="en-US" altLang="en-US" dirty="0" smtClean="0"/>
              <a:t>Who Is Your Development Team Representative </a:t>
            </a:r>
            <a:endParaRPr lang="en-US" altLang="en-US" sz="3200" dirty="0" smtClean="0"/>
          </a:p>
        </p:txBody>
      </p:sp>
      <p:sp>
        <p:nvSpPr>
          <p:cNvPr id="2" name="Slide Number Placeholder 1"/>
          <p:cNvSpPr>
            <a:spLocks noGrp="1"/>
          </p:cNvSpPr>
          <p:nvPr>
            <p:ph type="sldNum" sz="quarter" idx="11"/>
          </p:nvPr>
        </p:nvSpPr>
        <p:spPr/>
        <p:txBody>
          <a:bodyPr/>
          <a:lstStyle/>
          <a:p>
            <a:pPr>
              <a:defRPr/>
            </a:pPr>
            <a:fld id="{14FB298E-5BDE-45A4-AEE7-A44681263A1B}" type="slidenum">
              <a:rPr lang="en-US" smtClean="0"/>
              <a:pPr>
                <a:defRPr/>
              </a:pPr>
              <a:t>17</a:t>
            </a:fld>
            <a:endParaRPr lang="en-US" dirty="0">
              <a:solidFill>
                <a:schemeClr val="bg2"/>
              </a:solidFill>
            </a:endParaRPr>
          </a:p>
        </p:txBody>
      </p:sp>
      <p:sp>
        <p:nvSpPr>
          <p:cNvPr id="6" name="Rectangle 3"/>
          <p:cNvSpPr txBox="1">
            <a:spLocks noChangeArrowheads="1"/>
          </p:cNvSpPr>
          <p:nvPr/>
        </p:nvSpPr>
        <p:spPr bwMode="auto">
          <a:xfrm>
            <a:off x="328613" y="1198563"/>
            <a:ext cx="8501062" cy="842962"/>
          </a:xfrm>
          <a:prstGeom prst="rect">
            <a:avLst/>
          </a:prstGeom>
          <a:noFill/>
          <a:ln w="9525">
            <a:noFill/>
            <a:miter lim="800000"/>
            <a:headEnd/>
            <a:tailEnd/>
          </a:ln>
        </p:spPr>
        <p:txBody>
          <a:bodyPr/>
          <a:lst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a:defRPr/>
            </a:pPr>
            <a:r>
              <a:rPr lang="en-US" altLang="en-US" sz="1700" kern="0" dirty="0" smtClean="0"/>
              <a:t>Civilian Development Team Advisory Committee (CDTAC): Sub-committee to Development Team (DT) that advocates GS-13 and below non-boarded programs</a:t>
            </a:r>
          </a:p>
          <a:p>
            <a:pPr>
              <a:defRPr/>
            </a:pPr>
            <a:endParaRPr lang="en-US" altLang="en-US" sz="1700" kern="0" dirty="0" smtClean="0"/>
          </a:p>
          <a:p>
            <a:pPr>
              <a:defRPr/>
            </a:pPr>
            <a:endParaRPr lang="en-US" altLang="en-US" sz="1800" kern="0" dirty="0"/>
          </a:p>
          <a:p>
            <a:pPr>
              <a:defRPr/>
            </a:pPr>
            <a:endParaRPr lang="en-US" altLang="en-US" sz="1800" kern="0" dirty="0" smtClean="0"/>
          </a:p>
          <a:p>
            <a:pPr>
              <a:defRPr/>
            </a:pPr>
            <a:endParaRPr lang="en-US" altLang="en-US" sz="1800" kern="0" dirty="0"/>
          </a:p>
          <a:p>
            <a:pPr>
              <a:defRPr/>
            </a:pPr>
            <a:endParaRPr lang="en-US" altLang="en-US" sz="1800" kern="0" dirty="0" smtClean="0"/>
          </a:p>
          <a:p>
            <a:pPr>
              <a:defRPr/>
            </a:pPr>
            <a:r>
              <a:rPr lang="en-US" altLang="en-US" sz="1700" kern="0" dirty="0" smtClean="0"/>
              <a:t>Civilian Development Team (DT): Most senior level committee that advocates GS-14/GS-15 (equiv</a:t>
            </a:r>
            <a:r>
              <a:rPr lang="en-US" altLang="en-US" sz="1700" kern="0" dirty="0"/>
              <a:t> </a:t>
            </a:r>
            <a:r>
              <a:rPr lang="en-US" altLang="en-US" sz="1700" kern="0" dirty="0" smtClean="0"/>
              <a:t>grades) and all boarded programs</a:t>
            </a:r>
          </a:p>
        </p:txBody>
      </p:sp>
      <p:grpSp>
        <p:nvGrpSpPr>
          <p:cNvPr id="11" name="Group 10"/>
          <p:cNvGrpSpPr/>
          <p:nvPr/>
        </p:nvGrpSpPr>
        <p:grpSpPr>
          <a:xfrm>
            <a:off x="1823086" y="632448"/>
            <a:ext cx="1677760" cy="540929"/>
            <a:chOff x="1762125" y="530225"/>
            <a:chExt cx="1581150" cy="668338"/>
          </a:xfrm>
        </p:grpSpPr>
        <p:sp>
          <p:nvSpPr>
            <p:cNvPr id="4" name="Rectangle 3"/>
            <p:cNvSpPr/>
            <p:nvPr/>
          </p:nvSpPr>
          <p:spPr bwMode="auto">
            <a:xfrm>
              <a:off x="1762125" y="530225"/>
              <a:ext cx="1581150" cy="230188"/>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lin ang="16200000" scaled="1"/>
              <a:tileRect/>
            </a:gradFill>
            <a:ln w="12700" cap="flat" cmpd="sng" algn="ctr">
              <a:noFill/>
              <a:prstDash val="solid"/>
              <a:round/>
              <a:headEnd type="none" w="med" len="med"/>
              <a:tailEnd type="none" w="med" len="med"/>
            </a:ln>
            <a:effectLst/>
          </p:spPr>
          <p:txBody>
            <a:bodyPr/>
            <a:lstStyle/>
            <a:p>
              <a:pPr algn="ctr">
                <a:defRPr/>
              </a:pPr>
              <a:r>
                <a:rPr lang="en-US" sz="1000" dirty="0">
                  <a:latin typeface="Arial" charset="0"/>
                </a:rPr>
                <a:t>Air Staff / COCOM </a:t>
              </a:r>
            </a:p>
          </p:txBody>
        </p:sp>
        <p:sp>
          <p:nvSpPr>
            <p:cNvPr id="22534" name="Rectangle 41"/>
            <p:cNvSpPr>
              <a:spLocks noChangeArrowheads="1"/>
            </p:cNvSpPr>
            <p:nvPr/>
          </p:nvSpPr>
          <p:spPr bwMode="auto">
            <a:xfrm>
              <a:off x="1762125" y="744538"/>
              <a:ext cx="1581150" cy="231775"/>
            </a:xfrm>
            <a:prstGeom prst="rect">
              <a:avLst/>
            </a:prstGeom>
            <a:gradFill rotWithShape="1">
              <a:gsLst>
                <a:gs pos="0">
                  <a:srgbClr val="83D3FF"/>
                </a:gs>
                <a:gs pos="50000">
                  <a:srgbClr val="B5E2FF"/>
                </a:gs>
                <a:gs pos="100000">
                  <a:srgbClr val="DBF0FF"/>
                </a:gs>
              </a:gsLst>
              <a:lin ang="16200000" scaled="1"/>
            </a:gra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r>
                <a:rPr lang="en-US" altLang="en-US" sz="1000" b="0" dirty="0"/>
                <a:t>MAJCOM Level</a:t>
              </a:r>
            </a:p>
          </p:txBody>
        </p:sp>
        <p:sp>
          <p:nvSpPr>
            <p:cNvPr id="22535" name="Rectangle 42"/>
            <p:cNvSpPr>
              <a:spLocks noChangeArrowheads="1"/>
            </p:cNvSpPr>
            <p:nvPr/>
          </p:nvSpPr>
          <p:spPr bwMode="auto">
            <a:xfrm>
              <a:off x="1762125" y="968375"/>
              <a:ext cx="1581150" cy="230188"/>
            </a:xfrm>
            <a:prstGeom prst="rect">
              <a:avLst/>
            </a:prstGeom>
            <a:solidFill>
              <a:srgbClr val="FFFFCC"/>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r>
                <a:rPr lang="en-US" altLang="en-US" sz="1000" b="0" dirty="0"/>
                <a:t>Center below MAJCOM</a:t>
              </a:r>
            </a:p>
          </p:txBody>
        </p:sp>
      </p:grpSp>
      <p:pic>
        <p:nvPicPr>
          <p:cNvPr id="7" name="Picture 6"/>
          <p:cNvPicPr>
            <a:picLocks noChangeAspect="1"/>
          </p:cNvPicPr>
          <p:nvPr/>
        </p:nvPicPr>
        <p:blipFill>
          <a:blip r:embed="rId3"/>
          <a:stretch>
            <a:fillRect/>
          </a:stretch>
        </p:blipFill>
        <p:spPr>
          <a:xfrm>
            <a:off x="431320" y="2059876"/>
            <a:ext cx="8543095" cy="2010124"/>
          </a:xfrm>
          <a:prstGeom prst="rect">
            <a:avLst/>
          </a:prstGeom>
        </p:spPr>
      </p:pic>
      <p:pic>
        <p:nvPicPr>
          <p:cNvPr id="8" name="Picture 7"/>
          <p:cNvPicPr>
            <a:picLocks noChangeAspect="1"/>
          </p:cNvPicPr>
          <p:nvPr/>
        </p:nvPicPr>
        <p:blipFill>
          <a:blip r:embed="rId4"/>
          <a:stretch>
            <a:fillRect/>
          </a:stretch>
        </p:blipFill>
        <p:spPr>
          <a:xfrm>
            <a:off x="431319" y="4768827"/>
            <a:ext cx="8543095" cy="1631973"/>
          </a:xfrm>
          <a:prstGeom prst="rect">
            <a:avLst/>
          </a:prstGeom>
        </p:spPr>
      </p:pic>
    </p:spTree>
    <p:extLst>
      <p:ext uri="{BB962C8B-B14F-4D97-AF65-F5344CB8AC3E}">
        <p14:creationId xmlns:p14="http://schemas.microsoft.com/office/powerpoint/2010/main" val="2109414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41721" y="50073"/>
            <a:ext cx="7252291" cy="1143000"/>
          </a:xfrm>
        </p:spPr>
        <p:txBody>
          <a:bodyPr/>
          <a:lstStyle/>
          <a:p>
            <a:r>
              <a:rPr lang="en-US" altLang="en-US" dirty="0" smtClean="0"/>
              <a:t>Resources</a:t>
            </a:r>
            <a:endParaRPr lang="en-US" altLang="en-US" sz="2800" dirty="0" smtClean="0"/>
          </a:p>
        </p:txBody>
      </p:sp>
      <p:sp>
        <p:nvSpPr>
          <p:cNvPr id="30723" name="Rectangle 3"/>
          <p:cNvSpPr>
            <a:spLocks noGrp="1" noChangeArrowheads="1"/>
          </p:cNvSpPr>
          <p:nvPr>
            <p:ph type="body" idx="1"/>
          </p:nvPr>
        </p:nvSpPr>
        <p:spPr>
          <a:xfrm>
            <a:off x="-125537" y="1545752"/>
            <a:ext cx="8861360" cy="3308881"/>
          </a:xfrm>
        </p:spPr>
        <p:txBody>
          <a:bodyPr/>
          <a:lstStyle/>
          <a:p>
            <a:pPr lvl="1">
              <a:lnSpc>
                <a:spcPct val="90000"/>
              </a:lnSpc>
              <a:spcBef>
                <a:spcPts val="600"/>
              </a:spcBef>
              <a:spcAft>
                <a:spcPts val="1200"/>
              </a:spcAft>
            </a:pPr>
            <a:r>
              <a:rPr lang="en-US" dirty="0" err="1"/>
              <a:t>myFMHub</a:t>
            </a:r>
            <a:r>
              <a:rPr lang="en-US" dirty="0"/>
              <a:t> Civilian Opportunities CDE </a:t>
            </a:r>
            <a:r>
              <a:rPr lang="en-US" dirty="0">
                <a:solidFill>
                  <a:schemeClr val="accent6"/>
                </a:solidFill>
              </a:rPr>
              <a:t>https://www.myfmcareer.hq.af.mil/index.cfm?event=civilian</a:t>
            </a:r>
            <a:r>
              <a:rPr lang="en-US" dirty="0"/>
              <a:t/>
            </a:r>
            <a:br>
              <a:rPr lang="en-US" dirty="0"/>
            </a:br>
            <a:endParaRPr lang="en-US" dirty="0" smtClean="0"/>
          </a:p>
          <a:p>
            <a:pPr lvl="1">
              <a:lnSpc>
                <a:spcPct val="90000"/>
              </a:lnSpc>
              <a:spcBef>
                <a:spcPts val="600"/>
              </a:spcBef>
              <a:spcAft>
                <a:spcPts val="1200"/>
              </a:spcAft>
            </a:pPr>
            <a:r>
              <a:rPr lang="en-US" dirty="0"/>
              <a:t>FM CDE Toolkit AY23 </a:t>
            </a:r>
            <a:r>
              <a:rPr lang="en-US" dirty="0" smtClean="0">
                <a:solidFill>
                  <a:schemeClr val="accent6"/>
                </a:solidFill>
              </a:rPr>
              <a:t>https://usaf.dps.mil/teams/fmhub/CivDev/SitePages/CDE.aspx</a:t>
            </a:r>
          </a:p>
          <a:p>
            <a:pPr marL="406400" lvl="1" indent="0">
              <a:lnSpc>
                <a:spcPct val="90000"/>
              </a:lnSpc>
              <a:spcBef>
                <a:spcPts val="600"/>
              </a:spcBef>
              <a:spcAft>
                <a:spcPts val="1200"/>
              </a:spcAft>
              <a:buNone/>
            </a:pPr>
            <a:endParaRPr lang="en-US" dirty="0" smtClean="0">
              <a:solidFill>
                <a:schemeClr val="accent6"/>
              </a:solidFill>
            </a:endParaRPr>
          </a:p>
          <a:p>
            <a:pPr lvl="1">
              <a:lnSpc>
                <a:spcPct val="90000"/>
              </a:lnSpc>
              <a:spcBef>
                <a:spcPts val="600"/>
              </a:spcBef>
              <a:spcAft>
                <a:spcPts val="1200"/>
              </a:spcAft>
            </a:pPr>
            <a:r>
              <a:rPr lang="en-US" dirty="0" err="1" smtClean="0"/>
              <a:t>MyPers</a:t>
            </a:r>
            <a:r>
              <a:rPr lang="en-US" dirty="0" smtClean="0"/>
              <a:t> </a:t>
            </a:r>
            <a:r>
              <a:rPr lang="en-US" dirty="0"/>
              <a:t>Force Development site </a:t>
            </a:r>
            <a:r>
              <a:rPr lang="en-US" dirty="0" smtClean="0">
                <a:solidFill>
                  <a:schemeClr val="accent6"/>
                </a:solidFill>
              </a:rPr>
              <a:t>https://mypers.af.mil/app/categories/c/549/p/2</a:t>
            </a:r>
          </a:p>
          <a:p>
            <a:pPr marL="0" indent="0">
              <a:lnSpc>
                <a:spcPct val="90000"/>
              </a:lnSpc>
              <a:spcBef>
                <a:spcPts val="600"/>
              </a:spcBef>
              <a:spcAft>
                <a:spcPts val="1200"/>
              </a:spcAft>
              <a:buNone/>
            </a:pPr>
            <a:endParaRPr lang="en-US" altLang="en-US" sz="1800" dirty="0" smtClean="0"/>
          </a:p>
          <a:p>
            <a:pPr lvl="1">
              <a:lnSpc>
                <a:spcPct val="90000"/>
              </a:lnSpc>
              <a:spcBef>
                <a:spcPts val="600"/>
              </a:spcBef>
              <a:spcAft>
                <a:spcPts val="1200"/>
              </a:spcAft>
            </a:pPr>
            <a:endParaRPr lang="en-US" altLang="en-US" sz="1800" dirty="0" smtClean="0"/>
          </a:p>
          <a:p>
            <a:pPr lvl="1">
              <a:lnSpc>
                <a:spcPct val="90000"/>
              </a:lnSpc>
              <a:spcBef>
                <a:spcPts val="600"/>
              </a:spcBef>
              <a:spcAft>
                <a:spcPts val="1200"/>
              </a:spcAft>
            </a:pPr>
            <a:endParaRPr lang="en-US" altLang="en-US" sz="1800" dirty="0" smtClean="0"/>
          </a:p>
          <a:p>
            <a:pPr>
              <a:lnSpc>
                <a:spcPct val="90000"/>
              </a:lnSpc>
              <a:spcBef>
                <a:spcPts val="600"/>
              </a:spcBef>
              <a:spcAft>
                <a:spcPts val="1200"/>
              </a:spcAft>
            </a:pPr>
            <a:endParaRPr lang="en-US" altLang="en-US" sz="1800" dirty="0" smtClean="0"/>
          </a:p>
          <a:p>
            <a:pPr>
              <a:lnSpc>
                <a:spcPct val="90000"/>
              </a:lnSpc>
              <a:spcBef>
                <a:spcPts val="600"/>
              </a:spcBef>
              <a:spcAft>
                <a:spcPts val="1200"/>
              </a:spcAft>
            </a:pPr>
            <a:endParaRPr lang="en-US" altLang="en-US" sz="1800" dirty="0" smtClean="0"/>
          </a:p>
        </p:txBody>
      </p:sp>
    </p:spTree>
    <p:extLst>
      <p:ext uri="{BB962C8B-B14F-4D97-AF65-F5344CB8AC3E}">
        <p14:creationId xmlns:p14="http://schemas.microsoft.com/office/powerpoint/2010/main" val="751689320"/>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050" y="1828800"/>
            <a:ext cx="8401050" cy="3704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ject 4"/>
          <p:cNvSpPr txBox="1">
            <a:spLocks noGrp="1"/>
          </p:cNvSpPr>
          <p:nvPr>
            <p:ph type="ftr" sz="quarter" idx="5"/>
          </p:nvPr>
        </p:nvSpPr>
        <p:spPr>
          <a:xfrm>
            <a:off x="0" y="880898"/>
            <a:ext cx="0" cy="218008"/>
          </a:xfrm>
          <a:prstGeom prst="rect">
            <a:avLst/>
          </a:prstGeom>
        </p:spPr>
        <p:txBody>
          <a:bodyPr vert="horz" wrap="square" lIns="0" tIns="0" rIns="0" bIns="0" rtlCol="0">
            <a:spAutoFit/>
          </a:bodyPr>
          <a:lstStyle/>
          <a:p>
            <a:pPr marL="9525">
              <a:lnSpc>
                <a:spcPts val="1733"/>
              </a:lnSpc>
            </a:pPr>
            <a:endParaRPr spc="-4" dirty="0"/>
          </a:p>
        </p:txBody>
      </p:sp>
      <p:sp>
        <p:nvSpPr>
          <p:cNvPr id="3" name="object 3"/>
          <p:cNvSpPr txBox="1"/>
          <p:nvPr/>
        </p:nvSpPr>
        <p:spPr>
          <a:xfrm>
            <a:off x="1446918" y="2522640"/>
            <a:ext cx="3153657" cy="623248"/>
          </a:xfrm>
          <a:prstGeom prst="rect">
            <a:avLst/>
          </a:prstGeom>
        </p:spPr>
        <p:txBody>
          <a:bodyPr vert="horz" wrap="square" lIns="0" tIns="0" rIns="0" bIns="0" rtlCol="0">
            <a:spAutoFit/>
          </a:bodyPr>
          <a:lstStyle/>
          <a:p>
            <a:pPr marL="9525"/>
            <a:r>
              <a:rPr sz="4050" b="1" dirty="0">
                <a:latin typeface="Arial"/>
                <a:cs typeface="Arial"/>
              </a:rPr>
              <a:t>Que</a:t>
            </a:r>
            <a:r>
              <a:rPr sz="4050" b="1" spc="-4" dirty="0">
                <a:latin typeface="Arial"/>
                <a:cs typeface="Arial"/>
              </a:rPr>
              <a:t>s</a:t>
            </a:r>
            <a:r>
              <a:rPr sz="4050" b="1" dirty="0">
                <a:latin typeface="Arial"/>
                <a:cs typeface="Arial"/>
              </a:rPr>
              <a:t>tions</a:t>
            </a:r>
            <a:r>
              <a:rPr lang="en-US" sz="4050" b="1" dirty="0">
                <a:latin typeface="Arial"/>
                <a:cs typeface="Arial"/>
              </a:rPr>
              <a:t>?</a:t>
            </a:r>
            <a:endParaRPr sz="4050" dirty="0">
              <a:latin typeface="Arial"/>
              <a:cs typeface="Arial"/>
            </a:endParaRPr>
          </a:p>
        </p:txBody>
      </p:sp>
    </p:spTree>
    <p:extLst>
      <p:ext uri="{BB962C8B-B14F-4D97-AF65-F5344CB8AC3E}">
        <p14:creationId xmlns:p14="http://schemas.microsoft.com/office/powerpoint/2010/main" val="1545627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413298"/>
            <a:ext cx="7772400" cy="923330"/>
          </a:xfrm>
        </p:spPr>
        <p:txBody>
          <a:bodyPr/>
          <a:lstStyle/>
          <a:p>
            <a:r>
              <a:rPr lang="en-US" dirty="0" smtClean="0"/>
              <a:t>“The mind is not a vessel to be filled, but a lamp to be lighted”</a:t>
            </a:r>
          </a:p>
        </p:txBody>
      </p:sp>
      <p:sp>
        <p:nvSpPr>
          <p:cNvPr id="4" name="TextBox 3"/>
          <p:cNvSpPr txBox="1"/>
          <p:nvPr/>
        </p:nvSpPr>
        <p:spPr>
          <a:xfrm>
            <a:off x="5086350" y="3600450"/>
            <a:ext cx="2800350" cy="311624"/>
          </a:xfrm>
          <a:prstGeom prst="rect">
            <a:avLst/>
          </a:prstGeom>
          <a:noFill/>
        </p:spPr>
        <p:txBody>
          <a:bodyPr wrap="square" rtlCol="0">
            <a:spAutoFit/>
          </a:bodyPr>
          <a:lstStyle/>
          <a:p>
            <a:pPr defTabSz="685800" eaLnBrk="1" fontAlgn="auto" hangingPunct="1">
              <a:spcBef>
                <a:spcPts val="0"/>
              </a:spcBef>
              <a:spcAft>
                <a:spcPts val="0"/>
              </a:spcAft>
            </a:pPr>
            <a:r>
              <a:rPr lang="en-US" sz="1425" dirty="0">
                <a:solidFill>
                  <a:prstClr val="black"/>
                </a:solidFill>
                <a:latin typeface="Calibri"/>
                <a:cs typeface="+mn-cs"/>
              </a:rPr>
              <a:t>Gen. James Doolittle</a:t>
            </a:r>
          </a:p>
        </p:txBody>
      </p:sp>
    </p:spTree>
    <p:extLst>
      <p:ext uri="{BB962C8B-B14F-4D97-AF65-F5344CB8AC3E}">
        <p14:creationId xmlns:p14="http://schemas.microsoft.com/office/powerpoint/2010/main" val="2996002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694711" y="170192"/>
            <a:ext cx="8113561" cy="1046470"/>
          </a:xfrm>
        </p:spPr>
        <p:txBody>
          <a:bodyPr/>
          <a:lstStyle/>
          <a:p>
            <a:r>
              <a:rPr lang="en-US" sz="2800" dirty="0" smtClean="0"/>
              <a:t>Developmental </a:t>
            </a:r>
            <a:r>
              <a:rPr lang="en-US" altLang="en-US" sz="2800" dirty="0"/>
              <a:t>Opportunities </a:t>
            </a:r>
            <a:br>
              <a:rPr lang="en-US" altLang="en-US" sz="2800" dirty="0"/>
            </a:br>
            <a:r>
              <a:rPr lang="en-US" sz="2800" dirty="0" smtClean="0"/>
              <a:t>Civilian Developmental Education </a:t>
            </a:r>
            <a:r>
              <a:rPr lang="en-US" sz="2800" dirty="0"/>
              <a:t>(CDE</a:t>
            </a:r>
            <a:r>
              <a:rPr lang="en-US" sz="2800" dirty="0" smtClean="0"/>
              <a:t>)</a:t>
            </a:r>
            <a:endParaRPr lang="en-US" sz="2800" dirty="0"/>
          </a:p>
        </p:txBody>
      </p:sp>
      <p:sp>
        <p:nvSpPr>
          <p:cNvPr id="321539" name="Rectangle 3"/>
          <p:cNvSpPr>
            <a:spLocks noGrp="1" noChangeArrowheads="1"/>
          </p:cNvSpPr>
          <p:nvPr>
            <p:ph type="body" idx="1"/>
          </p:nvPr>
        </p:nvSpPr>
        <p:spPr>
          <a:xfrm>
            <a:off x="331356" y="1216662"/>
            <a:ext cx="8648366" cy="5242442"/>
          </a:xfrm>
        </p:spPr>
        <p:txBody>
          <a:bodyPr/>
          <a:lstStyle/>
          <a:p>
            <a:r>
              <a:rPr lang="en-US" dirty="0"/>
              <a:t>What is CDE?</a:t>
            </a:r>
          </a:p>
          <a:p>
            <a:pPr lvl="1"/>
            <a:r>
              <a:rPr lang="en-US" sz="1800" dirty="0"/>
              <a:t>Short-term and in-residence leadership training which meet the long term leadership needs of the Air Force and DoD</a:t>
            </a:r>
          </a:p>
          <a:p>
            <a:r>
              <a:rPr lang="en-US" dirty="0"/>
              <a:t>Eligibility:  All </a:t>
            </a:r>
            <a:r>
              <a:rPr lang="en-US" i="1" u="sng" dirty="0"/>
              <a:t>permanent</a:t>
            </a:r>
            <a:r>
              <a:rPr lang="en-US" dirty="0"/>
              <a:t> civilians (GS, GG, or equivalent)</a:t>
            </a:r>
          </a:p>
          <a:p>
            <a:pPr lvl="1"/>
            <a:r>
              <a:rPr lang="en-US" sz="1800" dirty="0"/>
              <a:t>Includes appropriated and non-appropriated funded </a:t>
            </a:r>
            <a:r>
              <a:rPr lang="en-US" sz="1800" dirty="0" smtClean="0"/>
              <a:t>civilians</a:t>
            </a:r>
          </a:p>
          <a:p>
            <a:pPr lvl="1"/>
            <a:r>
              <a:rPr lang="en-US" sz="1800" dirty="0" smtClean="0"/>
              <a:t>Does not apply to Term, Temp or Indefinite/Military Spouse appointments or </a:t>
            </a:r>
            <a:r>
              <a:rPr lang="en-US" sz="1800" dirty="0" smtClean="0"/>
              <a:t>dual hatted Air </a:t>
            </a:r>
            <a:r>
              <a:rPr lang="en-US" sz="1800" dirty="0" smtClean="0"/>
              <a:t>National Guard (ANG)</a:t>
            </a:r>
            <a:endParaRPr lang="en-US" sz="1800" dirty="0"/>
          </a:p>
          <a:p>
            <a:r>
              <a:rPr lang="en-US" dirty="0">
                <a:solidFill>
                  <a:schemeClr val="tx2"/>
                </a:solidFill>
              </a:rPr>
              <a:t>Purpose</a:t>
            </a:r>
          </a:p>
          <a:p>
            <a:pPr lvl="1"/>
            <a:r>
              <a:rPr lang="en-US" sz="1800" dirty="0">
                <a:solidFill>
                  <a:schemeClr val="tx2"/>
                </a:solidFill>
              </a:rPr>
              <a:t>Prepare high-potential employees for increased responsibility and shared leadership with military </a:t>
            </a:r>
          </a:p>
          <a:p>
            <a:pPr lvl="1"/>
            <a:r>
              <a:rPr lang="en-US" sz="1800" dirty="0">
                <a:solidFill>
                  <a:schemeClr val="tx2"/>
                </a:solidFill>
              </a:rPr>
              <a:t>Most do not require mobility</a:t>
            </a:r>
          </a:p>
          <a:p>
            <a:pPr lvl="2"/>
            <a:r>
              <a:rPr lang="en-US" sz="1800" dirty="0">
                <a:solidFill>
                  <a:schemeClr val="tx2"/>
                </a:solidFill>
              </a:rPr>
              <a:t>Program outplacements must be to a different position/org in the local commuting area </a:t>
            </a:r>
            <a:endParaRPr lang="en-US" dirty="0">
              <a:solidFill>
                <a:schemeClr val="tx2"/>
              </a:solidFill>
            </a:endParaRPr>
          </a:p>
          <a:p>
            <a:r>
              <a:rPr lang="en-US" dirty="0">
                <a:solidFill>
                  <a:schemeClr val="tx2"/>
                </a:solidFill>
              </a:rPr>
              <a:t>Effective training</a:t>
            </a:r>
          </a:p>
          <a:p>
            <a:pPr lvl="2"/>
            <a:r>
              <a:rPr lang="en-US" sz="1800" dirty="0">
                <a:solidFill>
                  <a:schemeClr val="tx2"/>
                </a:solidFill>
              </a:rPr>
              <a:t>Select the right </a:t>
            </a:r>
            <a:r>
              <a:rPr lang="en-US" sz="1800" dirty="0" smtClean="0">
                <a:solidFill>
                  <a:schemeClr val="tx2"/>
                </a:solidFill>
              </a:rPr>
              <a:t>training for the employee </a:t>
            </a:r>
            <a:r>
              <a:rPr lang="en-US" sz="1800" dirty="0">
                <a:solidFill>
                  <a:schemeClr val="tx2"/>
                </a:solidFill>
              </a:rPr>
              <a:t>at the right time</a:t>
            </a:r>
          </a:p>
        </p:txBody>
      </p:sp>
    </p:spTree>
    <p:extLst>
      <p:ext uri="{BB962C8B-B14F-4D97-AF65-F5344CB8AC3E}">
        <p14:creationId xmlns:p14="http://schemas.microsoft.com/office/powerpoint/2010/main" val="4267022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6071696" y="523000"/>
            <a:ext cx="2288826" cy="448841"/>
          </a:xfrm>
          <a:prstGeom prst="rect">
            <a:avLst/>
          </a:prstGeom>
        </p:spPr>
        <p:txBody>
          <a:bodyPr vert="horz" wrap="square" lIns="0" tIns="0" rIns="0" bIns="0" numCol="1" rtlCol="0" anchor="ctr" anchorCtr="0" compatLnSpc="1">
            <a:prstTxWarp prst="textNoShape">
              <a:avLst/>
            </a:prstTxWarp>
            <a:spAutoFit/>
          </a:bodyPr>
          <a:lstStyle/>
          <a:p>
            <a:pPr marL="9525">
              <a:lnSpc>
                <a:spcPts val="3529"/>
              </a:lnSpc>
            </a:pPr>
            <a:r>
              <a:rPr lang="en-US" sz="3000" dirty="0">
                <a:latin typeface="Arial"/>
                <a:cs typeface="Arial"/>
              </a:rPr>
              <a:t>Why CDE?</a:t>
            </a:r>
            <a:endParaRPr sz="3000" dirty="0">
              <a:latin typeface="Arial"/>
              <a:cs typeface="Arial"/>
            </a:endParaRPr>
          </a:p>
        </p:txBody>
      </p:sp>
      <p:sp>
        <p:nvSpPr>
          <p:cNvPr id="7" name="object 7"/>
          <p:cNvSpPr txBox="1"/>
          <p:nvPr/>
        </p:nvSpPr>
        <p:spPr>
          <a:xfrm>
            <a:off x="566817" y="1828800"/>
            <a:ext cx="7552831" cy="3901068"/>
          </a:xfrm>
          <a:prstGeom prst="rect">
            <a:avLst/>
          </a:prstGeom>
        </p:spPr>
        <p:txBody>
          <a:bodyPr vert="horz" wrap="square" lIns="0" tIns="0" rIns="0" bIns="0" rtlCol="0">
            <a:spAutoFit/>
          </a:bodyPr>
          <a:lstStyle/>
          <a:p>
            <a:pPr marL="223838" indent="-214313">
              <a:buClr>
                <a:srgbClr val="151C77"/>
              </a:buClr>
              <a:buSzPct val="79166"/>
              <a:buFont typeface="Wingdings"/>
              <a:buChar char=""/>
              <a:tabLst>
                <a:tab pos="223838" algn="l"/>
              </a:tabLst>
            </a:pPr>
            <a:r>
              <a:rPr lang="en-US" sz="1800" b="1" spc="-4" dirty="0">
                <a:latin typeface="Arial"/>
                <a:cs typeface="Arial"/>
              </a:rPr>
              <a:t>Employees want it!</a:t>
            </a:r>
          </a:p>
          <a:p>
            <a:pPr marL="566738" lvl="1" indent="-214313">
              <a:buClr>
                <a:srgbClr val="151C77"/>
              </a:buClr>
              <a:buSzPct val="79166"/>
              <a:buFont typeface="Wingdings"/>
              <a:buChar char=""/>
              <a:tabLst>
                <a:tab pos="223838" algn="l"/>
              </a:tabLst>
            </a:pPr>
            <a:r>
              <a:rPr lang="en-US" sz="1800" b="1" spc="-4" dirty="0">
                <a:latin typeface="Arial"/>
                <a:cs typeface="Arial"/>
              </a:rPr>
              <a:t>Employees with professional development opportunities have 34% higher retention. </a:t>
            </a:r>
          </a:p>
          <a:p>
            <a:pPr marL="566738" lvl="1" indent="-214313">
              <a:buClr>
                <a:srgbClr val="151C77"/>
              </a:buClr>
              <a:buSzPct val="79166"/>
              <a:buFont typeface="Wingdings"/>
              <a:buChar char=""/>
              <a:tabLst>
                <a:tab pos="223838" algn="l"/>
              </a:tabLst>
            </a:pPr>
            <a:r>
              <a:rPr lang="en-US" sz="1800" b="1" spc="-4" dirty="0">
                <a:latin typeface="Arial"/>
                <a:cs typeface="Arial"/>
              </a:rPr>
              <a:t>Employees with professional development opportunities are 15% more engaged at work. </a:t>
            </a:r>
          </a:p>
          <a:p>
            <a:pPr marL="9525">
              <a:lnSpc>
                <a:spcPts val="1500"/>
              </a:lnSpc>
              <a:buClr>
                <a:srgbClr val="151C77"/>
              </a:buClr>
              <a:buSzPct val="79166"/>
              <a:tabLst>
                <a:tab pos="223838" algn="l"/>
              </a:tabLst>
            </a:pPr>
            <a:endParaRPr lang="en-US" sz="1800" b="1" spc="-4" dirty="0">
              <a:latin typeface="Arial"/>
              <a:cs typeface="Arial"/>
            </a:endParaRPr>
          </a:p>
          <a:p>
            <a:pPr marL="223838" indent="-214313">
              <a:buClr>
                <a:srgbClr val="151C77"/>
              </a:buClr>
              <a:buSzPct val="79166"/>
              <a:buFont typeface="Wingdings"/>
              <a:buChar char=""/>
              <a:tabLst>
                <a:tab pos="223838" algn="l"/>
              </a:tabLst>
            </a:pPr>
            <a:r>
              <a:rPr lang="en-US" sz="1800" b="1" spc="-4" dirty="0">
                <a:latin typeface="Arial"/>
                <a:cs typeface="Arial"/>
              </a:rPr>
              <a:t>Accelerate Change!</a:t>
            </a:r>
          </a:p>
          <a:p>
            <a:pPr marL="566738" lvl="1" indent="-214313">
              <a:buClr>
                <a:srgbClr val="151C77"/>
              </a:buClr>
              <a:buSzPct val="79166"/>
              <a:buFont typeface="Wingdings"/>
              <a:buChar char=""/>
              <a:tabLst>
                <a:tab pos="223838" algn="l"/>
              </a:tabLst>
            </a:pPr>
            <a:r>
              <a:rPr lang="en-US" sz="1800" b="1" spc="-4" dirty="0">
                <a:latin typeface="Arial"/>
                <a:cs typeface="Arial"/>
              </a:rPr>
              <a:t>Organizations with a strong learning culture are 92% more likely to develop novel processes and products</a:t>
            </a:r>
          </a:p>
          <a:p>
            <a:pPr marL="223838" indent="-214313">
              <a:lnSpc>
                <a:spcPts val="1500"/>
              </a:lnSpc>
              <a:buClr>
                <a:srgbClr val="151C77"/>
              </a:buClr>
              <a:buSzPct val="79166"/>
              <a:buFont typeface="Wingdings"/>
              <a:buChar char=""/>
              <a:tabLst>
                <a:tab pos="223838" algn="l"/>
              </a:tabLst>
            </a:pPr>
            <a:endParaRPr lang="en-US" sz="1800" b="1" spc="-4" dirty="0">
              <a:latin typeface="Arial"/>
              <a:cs typeface="Arial"/>
            </a:endParaRPr>
          </a:p>
          <a:p>
            <a:pPr marL="223838" indent="-214313">
              <a:buClr>
                <a:srgbClr val="151C77"/>
              </a:buClr>
              <a:buSzPct val="79166"/>
              <a:buFont typeface="Wingdings"/>
              <a:buChar char=""/>
              <a:tabLst>
                <a:tab pos="223838" algn="l"/>
              </a:tabLst>
            </a:pPr>
            <a:r>
              <a:rPr lang="en-US" sz="1800" b="1" spc="-4" dirty="0">
                <a:latin typeface="Arial"/>
                <a:cs typeface="Arial"/>
              </a:rPr>
              <a:t>Builds Credibility!</a:t>
            </a:r>
          </a:p>
          <a:p>
            <a:pPr marL="566738" lvl="1" indent="-214313">
              <a:buClr>
                <a:srgbClr val="151C77"/>
              </a:buClr>
              <a:buSzPct val="79166"/>
              <a:buFont typeface="Wingdings"/>
              <a:buChar char=""/>
              <a:tabLst>
                <a:tab pos="223838" algn="l"/>
              </a:tabLst>
            </a:pPr>
            <a:r>
              <a:rPr lang="en-US" sz="1800" b="1" spc="-4" dirty="0">
                <a:latin typeface="Arial"/>
                <a:cs typeface="Arial"/>
              </a:rPr>
              <a:t>Instill pride in your employees</a:t>
            </a:r>
          </a:p>
          <a:p>
            <a:pPr marL="566738" lvl="1" indent="-214313">
              <a:buClr>
                <a:srgbClr val="151C77"/>
              </a:buClr>
              <a:buSzPct val="79166"/>
              <a:buFont typeface="Wingdings"/>
              <a:buChar char=""/>
              <a:tabLst>
                <a:tab pos="223838" algn="l"/>
              </a:tabLst>
            </a:pPr>
            <a:r>
              <a:rPr lang="en-US" sz="1800" b="1" spc="-4" dirty="0">
                <a:latin typeface="Arial"/>
                <a:cs typeface="Arial"/>
              </a:rPr>
              <a:t>Attract talent</a:t>
            </a:r>
          </a:p>
          <a:p>
            <a:pPr marL="352425" lvl="1">
              <a:lnSpc>
                <a:spcPts val="1500"/>
              </a:lnSpc>
              <a:buClr>
                <a:srgbClr val="151C77"/>
              </a:buClr>
              <a:buSzPct val="79166"/>
              <a:tabLst>
                <a:tab pos="223838" algn="l"/>
              </a:tabLst>
            </a:pPr>
            <a:endParaRPr lang="en-US" sz="1800" b="1" spc="-4" dirty="0">
              <a:latin typeface="Arial"/>
              <a:cs typeface="Arial"/>
            </a:endParaRPr>
          </a:p>
          <a:p>
            <a:pPr marL="223838" indent="-214313">
              <a:buClr>
                <a:srgbClr val="151C77"/>
              </a:buClr>
              <a:buSzPct val="79166"/>
              <a:buFont typeface="Wingdings"/>
              <a:buChar char=""/>
              <a:tabLst>
                <a:tab pos="223838" algn="l"/>
              </a:tabLst>
            </a:pPr>
            <a:r>
              <a:rPr lang="en-US" sz="1800" b="1" spc="-4" dirty="0">
                <a:latin typeface="Arial"/>
                <a:cs typeface="Arial"/>
              </a:rPr>
              <a:t>No cost to the unit!</a:t>
            </a:r>
            <a:endParaRPr sz="1800" dirty="0">
              <a:latin typeface="Arial"/>
              <a:cs typeface="Arial"/>
            </a:endParaRPr>
          </a:p>
        </p:txBody>
      </p:sp>
    </p:spTree>
    <p:extLst>
      <p:ext uri="{BB962C8B-B14F-4D97-AF65-F5344CB8AC3E}">
        <p14:creationId xmlns:p14="http://schemas.microsoft.com/office/powerpoint/2010/main" val="2328125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7276" y="748826"/>
            <a:ext cx="4508939" cy="415499"/>
          </a:xfrm>
        </p:spPr>
        <p:txBody>
          <a:bodyPr/>
          <a:lstStyle/>
          <a:p>
            <a:pPr algn="r"/>
            <a:r>
              <a:rPr lang="en-US" sz="2700" dirty="0" smtClean="0"/>
              <a:t>AF CDE Survey </a:t>
            </a:r>
            <a:r>
              <a:rPr lang="en-US" sz="2700" dirty="0"/>
              <a:t>Feedback</a:t>
            </a:r>
            <a:endParaRPr lang="en-US" dirty="0"/>
          </a:p>
        </p:txBody>
      </p:sp>
      <p:sp>
        <p:nvSpPr>
          <p:cNvPr id="4" name="Content Placeholder 2"/>
          <p:cNvSpPr txBox="1">
            <a:spLocks/>
          </p:cNvSpPr>
          <p:nvPr/>
        </p:nvSpPr>
        <p:spPr bwMode="auto">
          <a:xfrm>
            <a:off x="4505878" y="1832497"/>
            <a:ext cx="4456862" cy="3692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85750" indent="-285750" algn="l" rtl="0" eaLnBrk="1" fontAlgn="base" hangingPunct="1">
              <a:spcBef>
                <a:spcPct val="50000"/>
              </a:spcBef>
              <a:spcAft>
                <a:spcPct val="0"/>
              </a:spcAft>
              <a:buClr>
                <a:srgbClr val="151C77"/>
              </a:buClr>
              <a:buSzPct val="80000"/>
              <a:buFont typeface="Wingdings" panose="05000000000000000000" pitchFamily="2" charset="2"/>
              <a:buChar char="n"/>
              <a:defRPr sz="2000" b="1">
                <a:solidFill>
                  <a:schemeClr val="tx1"/>
                </a:solidFill>
                <a:latin typeface="+mn-lt"/>
                <a:ea typeface="+mn-ea"/>
                <a:cs typeface="+mn-cs"/>
              </a:defRPr>
            </a:lvl1pPr>
            <a:lvl2pPr marL="688975" indent="-282575" algn="l" rtl="0" eaLnBrk="1" fontAlgn="base" hangingPunct="1">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1" fontAlgn="base" hangingPunct="1">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1" fontAlgn="base" hangingPunct="1">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1" fontAlgn="base" hangingPunct="1">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r>
              <a:rPr lang="en-US" sz="1500" kern="0" dirty="0">
                <a:solidFill>
                  <a:srgbClr val="000000"/>
                </a:solidFill>
                <a:latin typeface="Arial"/>
              </a:rPr>
              <a:t>What factors would prevent you from applying next year?</a:t>
            </a:r>
          </a:p>
          <a:p>
            <a:pPr lvl="1"/>
            <a:r>
              <a:rPr lang="en-US" sz="1500" kern="0" dirty="0">
                <a:solidFill>
                  <a:srgbClr val="000000"/>
                </a:solidFill>
                <a:latin typeface="Arial"/>
              </a:rPr>
              <a:t>33% Can’t afford to miss work</a:t>
            </a:r>
          </a:p>
          <a:p>
            <a:pPr lvl="1"/>
            <a:r>
              <a:rPr lang="en-US" sz="1500" kern="0" dirty="0">
                <a:solidFill>
                  <a:srgbClr val="000000"/>
                </a:solidFill>
                <a:latin typeface="Arial"/>
              </a:rPr>
              <a:t>30% Family / personal obligations</a:t>
            </a:r>
          </a:p>
          <a:p>
            <a:pPr lvl="1"/>
            <a:r>
              <a:rPr lang="en-US" sz="1500" kern="0" dirty="0">
                <a:solidFill>
                  <a:srgbClr val="000000"/>
                </a:solidFill>
                <a:latin typeface="Arial"/>
              </a:rPr>
              <a:t>27% Lack geographic mobility</a:t>
            </a:r>
          </a:p>
          <a:p>
            <a:pPr lvl="1"/>
            <a:r>
              <a:rPr lang="en-US" sz="1500" kern="0" dirty="0">
                <a:solidFill>
                  <a:srgbClr val="000000"/>
                </a:solidFill>
                <a:latin typeface="Arial"/>
              </a:rPr>
              <a:t>25% Don’t want to leave current job</a:t>
            </a:r>
          </a:p>
          <a:p>
            <a:pPr lvl="1"/>
            <a:r>
              <a:rPr lang="en-US" sz="1500" kern="0" dirty="0">
                <a:solidFill>
                  <a:srgbClr val="FFFFFF">
                    <a:lumMod val="75000"/>
                  </a:srgbClr>
                </a:solidFill>
                <a:latin typeface="Arial"/>
              </a:rPr>
              <a:t>17% Complex application process</a:t>
            </a:r>
          </a:p>
          <a:p>
            <a:pPr lvl="1"/>
            <a:r>
              <a:rPr lang="en-US" sz="1500" kern="0" dirty="0">
                <a:solidFill>
                  <a:srgbClr val="FFFFFF">
                    <a:lumMod val="75000"/>
                  </a:srgbClr>
                </a:solidFill>
                <a:latin typeface="Arial"/>
              </a:rPr>
              <a:t>17% Can’t attend in-person</a:t>
            </a:r>
          </a:p>
          <a:p>
            <a:pPr lvl="1"/>
            <a:r>
              <a:rPr lang="en-US" sz="1500" kern="0" dirty="0">
                <a:solidFill>
                  <a:srgbClr val="FFFFFF">
                    <a:lumMod val="75000"/>
                  </a:srgbClr>
                </a:solidFill>
                <a:latin typeface="Arial"/>
              </a:rPr>
              <a:t>17% Lack time to complete coursework</a:t>
            </a:r>
          </a:p>
          <a:p>
            <a:pPr lvl="1"/>
            <a:r>
              <a:rPr lang="en-US" sz="1500" kern="0" dirty="0">
                <a:solidFill>
                  <a:srgbClr val="FFFFFF">
                    <a:lumMod val="75000"/>
                  </a:srgbClr>
                </a:solidFill>
                <a:latin typeface="Arial"/>
              </a:rPr>
              <a:t>16% Scheduling conflicts</a:t>
            </a:r>
          </a:p>
          <a:p>
            <a:pPr lvl="1"/>
            <a:r>
              <a:rPr lang="en-US" sz="1500" kern="0" dirty="0">
                <a:solidFill>
                  <a:srgbClr val="000000"/>
                </a:solidFill>
                <a:latin typeface="Arial"/>
              </a:rPr>
              <a:t>Write-in trends:  lack of program knowledge, not eligible, lack of support, leaving DAF, not interested, not beneficial</a:t>
            </a:r>
          </a:p>
        </p:txBody>
      </p:sp>
      <p:sp>
        <p:nvSpPr>
          <p:cNvPr id="5" name="Content Placeholder 2"/>
          <p:cNvSpPr txBox="1">
            <a:spLocks/>
          </p:cNvSpPr>
          <p:nvPr/>
        </p:nvSpPr>
        <p:spPr bwMode="auto">
          <a:xfrm>
            <a:off x="290125" y="1832497"/>
            <a:ext cx="4395962" cy="317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85750" indent="-285750" algn="l" rtl="0" eaLnBrk="1" fontAlgn="base" hangingPunct="1">
              <a:spcBef>
                <a:spcPct val="50000"/>
              </a:spcBef>
              <a:spcAft>
                <a:spcPct val="0"/>
              </a:spcAft>
              <a:buClr>
                <a:srgbClr val="151C77"/>
              </a:buClr>
              <a:buSzPct val="80000"/>
              <a:buFont typeface="Wingdings" panose="05000000000000000000" pitchFamily="2" charset="2"/>
              <a:buChar char="n"/>
              <a:defRPr sz="2000" b="1">
                <a:solidFill>
                  <a:schemeClr val="tx1"/>
                </a:solidFill>
                <a:latin typeface="+mn-lt"/>
                <a:ea typeface="+mn-ea"/>
                <a:cs typeface="+mn-cs"/>
              </a:defRPr>
            </a:lvl1pPr>
            <a:lvl2pPr marL="688975" indent="-282575" algn="l" rtl="0" eaLnBrk="1" fontAlgn="base" hangingPunct="1">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1" fontAlgn="base" hangingPunct="1">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1" fontAlgn="base" hangingPunct="1">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1" fontAlgn="base" hangingPunct="1">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214313" indent="-214313" defTabSz="685800">
              <a:defRPr/>
            </a:pPr>
            <a:r>
              <a:rPr lang="en-US" sz="1500" kern="0" dirty="0">
                <a:solidFill>
                  <a:srgbClr val="000000"/>
                </a:solidFill>
                <a:latin typeface="Arial"/>
              </a:rPr>
              <a:t>Where would you seek CDE information?</a:t>
            </a:r>
          </a:p>
          <a:p>
            <a:pPr marL="516731" lvl="1" indent="-211931" defTabSz="685800">
              <a:defRPr/>
            </a:pPr>
            <a:r>
              <a:rPr lang="en-US" sz="1500" kern="0" dirty="0">
                <a:solidFill>
                  <a:srgbClr val="000000"/>
                </a:solidFill>
                <a:latin typeface="Arial"/>
              </a:rPr>
              <a:t>61% </a:t>
            </a:r>
            <a:r>
              <a:rPr lang="en-US" sz="1500" kern="0" dirty="0" err="1">
                <a:solidFill>
                  <a:srgbClr val="000000"/>
                </a:solidFill>
                <a:latin typeface="Arial"/>
              </a:rPr>
              <a:t>myPers</a:t>
            </a:r>
            <a:endParaRPr lang="en-US" sz="1500" kern="0" dirty="0">
              <a:solidFill>
                <a:srgbClr val="000000"/>
              </a:solidFill>
              <a:latin typeface="Arial"/>
            </a:endParaRPr>
          </a:p>
          <a:p>
            <a:pPr marL="516731" lvl="1" indent="-211931" defTabSz="685800">
              <a:defRPr/>
            </a:pPr>
            <a:r>
              <a:rPr lang="en-US" sz="1500" kern="0" dirty="0">
                <a:solidFill>
                  <a:srgbClr val="000000"/>
                </a:solidFill>
                <a:latin typeface="Arial"/>
              </a:rPr>
              <a:t>41% Supervisor</a:t>
            </a:r>
          </a:p>
          <a:p>
            <a:pPr marL="516731" lvl="1" indent="-211931" defTabSz="685800">
              <a:defRPr/>
            </a:pPr>
            <a:r>
              <a:rPr lang="en-US" sz="1500" kern="0" dirty="0">
                <a:solidFill>
                  <a:srgbClr val="000000"/>
                </a:solidFill>
                <a:latin typeface="Arial"/>
              </a:rPr>
              <a:t>22% CDE Office</a:t>
            </a:r>
          </a:p>
          <a:p>
            <a:pPr marL="516731" lvl="1" indent="-211931" defTabSz="685800">
              <a:defRPr/>
            </a:pPr>
            <a:r>
              <a:rPr lang="en-US" sz="1500" kern="0" dirty="0">
                <a:solidFill>
                  <a:srgbClr val="000000"/>
                </a:solidFill>
                <a:latin typeface="Arial"/>
              </a:rPr>
              <a:t>20% CFT </a:t>
            </a:r>
          </a:p>
          <a:p>
            <a:pPr marL="516731" lvl="1" indent="-211931" defTabSz="685800">
              <a:defRPr/>
            </a:pPr>
            <a:r>
              <a:rPr lang="en-US" sz="1500" kern="0" dirty="0">
                <a:solidFill>
                  <a:srgbClr val="000000"/>
                </a:solidFill>
                <a:latin typeface="Arial"/>
              </a:rPr>
              <a:t>Write-in trends:  colleagues, internet search, email, mentors, CPO, Education Office, Unit Training Manager</a:t>
            </a:r>
          </a:p>
          <a:p>
            <a:pPr marL="214313" indent="-214313" defTabSz="685800">
              <a:defRPr/>
            </a:pPr>
            <a:r>
              <a:rPr lang="en-US" sz="1500" kern="0" dirty="0">
                <a:solidFill>
                  <a:srgbClr val="000000"/>
                </a:solidFill>
                <a:latin typeface="Arial"/>
              </a:rPr>
              <a:t>Which course lengths interest you?</a:t>
            </a:r>
          </a:p>
          <a:p>
            <a:pPr marL="516731" lvl="1" indent="-211931" defTabSz="685800">
              <a:defRPr/>
            </a:pPr>
            <a:r>
              <a:rPr lang="en-US" sz="1500" kern="0" dirty="0">
                <a:solidFill>
                  <a:srgbClr val="000000"/>
                </a:solidFill>
                <a:latin typeface="Arial"/>
              </a:rPr>
              <a:t>55% One week or less</a:t>
            </a:r>
          </a:p>
          <a:p>
            <a:pPr marL="516731" lvl="1" indent="-211931" defTabSz="685800">
              <a:defRPr/>
            </a:pPr>
            <a:r>
              <a:rPr lang="en-US" sz="1500" kern="0" dirty="0">
                <a:solidFill>
                  <a:srgbClr val="000000"/>
                </a:solidFill>
                <a:latin typeface="Arial"/>
              </a:rPr>
              <a:t>53% Between one week and 10 months</a:t>
            </a:r>
          </a:p>
          <a:p>
            <a:pPr marL="516731" lvl="1" indent="-211931" defTabSz="685800">
              <a:defRPr/>
            </a:pPr>
            <a:r>
              <a:rPr lang="en-US" sz="1500" kern="0" dirty="0">
                <a:solidFill>
                  <a:srgbClr val="000000"/>
                </a:solidFill>
                <a:latin typeface="Arial"/>
              </a:rPr>
              <a:t>18% More than 10 months</a:t>
            </a:r>
          </a:p>
          <a:p>
            <a:pPr marL="516731" lvl="1" indent="-211931" defTabSz="685800">
              <a:defRPr/>
            </a:pPr>
            <a:r>
              <a:rPr lang="en-US" sz="1500" kern="0" dirty="0">
                <a:solidFill>
                  <a:srgbClr val="000000"/>
                </a:solidFill>
                <a:latin typeface="Arial"/>
              </a:rPr>
              <a:t>13% None</a:t>
            </a:r>
          </a:p>
        </p:txBody>
      </p:sp>
      <p:cxnSp>
        <p:nvCxnSpPr>
          <p:cNvPr id="7" name="Straight Connector 6"/>
          <p:cNvCxnSpPr/>
          <p:nvPr/>
        </p:nvCxnSpPr>
        <p:spPr bwMode="auto">
          <a:xfrm flipH="1" flipV="1">
            <a:off x="4503508" y="1771651"/>
            <a:ext cx="14282" cy="3906671"/>
          </a:xfrm>
          <a:prstGeom prst="line">
            <a:avLst/>
          </a:prstGeom>
          <a:solidFill>
            <a:srgbClr val="00CC99"/>
          </a:solidFill>
          <a:ln w="38100" cap="flat" cmpd="sng" algn="ctr">
            <a:solidFill>
              <a:srgbClr val="3333CC"/>
            </a:solidFill>
            <a:prstDash val="solid"/>
            <a:round/>
            <a:headEnd type="none" w="med" len="med"/>
            <a:tailEnd type="none" w="med" len="med"/>
          </a:ln>
          <a:effectLst/>
        </p:spPr>
      </p:cxnSp>
      <p:cxnSp>
        <p:nvCxnSpPr>
          <p:cNvPr id="8" name="Straight Connector 7"/>
          <p:cNvCxnSpPr/>
          <p:nvPr/>
        </p:nvCxnSpPr>
        <p:spPr bwMode="auto">
          <a:xfrm>
            <a:off x="302760" y="4028942"/>
            <a:ext cx="4196687" cy="4145"/>
          </a:xfrm>
          <a:prstGeom prst="line">
            <a:avLst/>
          </a:prstGeom>
          <a:solidFill>
            <a:srgbClr val="00CC99"/>
          </a:solidFill>
          <a:ln w="38100" cap="flat" cmpd="sng" algn="ctr">
            <a:solidFill>
              <a:srgbClr val="3333CC"/>
            </a:solidFill>
            <a:prstDash val="solid"/>
            <a:round/>
            <a:headEnd type="none" w="med" len="med"/>
            <a:tailEnd type="none" w="med" len="med"/>
          </a:ln>
          <a:effectLst/>
        </p:spPr>
      </p:cxnSp>
    </p:spTree>
    <p:extLst>
      <p:ext uri="{BB962C8B-B14F-4D97-AF65-F5344CB8AC3E}">
        <p14:creationId xmlns:p14="http://schemas.microsoft.com/office/powerpoint/2010/main" val="2619169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332988" y="1832496"/>
            <a:ext cx="8474066" cy="375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85750" indent="-285750" algn="l" rtl="0" eaLnBrk="1" fontAlgn="base" hangingPunct="1">
              <a:spcBef>
                <a:spcPct val="50000"/>
              </a:spcBef>
              <a:spcAft>
                <a:spcPct val="0"/>
              </a:spcAft>
              <a:buClr>
                <a:srgbClr val="151C77"/>
              </a:buClr>
              <a:buSzPct val="80000"/>
              <a:buFont typeface="Wingdings" panose="05000000000000000000" pitchFamily="2" charset="2"/>
              <a:buChar char="n"/>
              <a:defRPr sz="2000" b="1">
                <a:solidFill>
                  <a:schemeClr val="tx1"/>
                </a:solidFill>
                <a:latin typeface="+mn-lt"/>
                <a:ea typeface="+mn-ea"/>
                <a:cs typeface="+mn-cs"/>
              </a:defRPr>
            </a:lvl1pPr>
            <a:lvl2pPr marL="688975" indent="-282575" algn="l" rtl="0" eaLnBrk="1" fontAlgn="base" hangingPunct="1">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1" fontAlgn="base" hangingPunct="1">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1" fontAlgn="base" hangingPunct="1">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1" fontAlgn="base" hangingPunct="1">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214313" indent="-214313" defTabSz="685800">
              <a:defRPr/>
            </a:pPr>
            <a:r>
              <a:rPr lang="en-US" sz="1500" kern="0" dirty="0">
                <a:solidFill>
                  <a:srgbClr val="000000"/>
                </a:solidFill>
                <a:latin typeface="Arial"/>
              </a:rPr>
              <a:t>Most are aware of CDE, but they </a:t>
            </a:r>
            <a:r>
              <a:rPr lang="en-US" sz="1500" u="sng" kern="0" dirty="0">
                <a:solidFill>
                  <a:srgbClr val="000000"/>
                </a:solidFill>
                <a:latin typeface="Arial"/>
              </a:rPr>
              <a:t>do not see its value </a:t>
            </a:r>
            <a:r>
              <a:rPr lang="en-US" sz="1500" kern="0" dirty="0">
                <a:solidFill>
                  <a:srgbClr val="000000"/>
                </a:solidFill>
                <a:latin typeface="Arial"/>
              </a:rPr>
              <a:t>and are not applying (&lt;15%)</a:t>
            </a:r>
          </a:p>
          <a:p>
            <a:pPr marL="214313" indent="-214313" defTabSz="685800">
              <a:defRPr/>
            </a:pPr>
            <a:r>
              <a:rPr lang="en-US" sz="1500" kern="0" dirty="0">
                <a:solidFill>
                  <a:srgbClr val="000000"/>
                </a:solidFill>
                <a:latin typeface="Arial"/>
              </a:rPr>
              <a:t>Many </a:t>
            </a:r>
            <a:r>
              <a:rPr lang="en-US" sz="1500" u="sng" kern="0" dirty="0">
                <a:solidFill>
                  <a:srgbClr val="000000"/>
                </a:solidFill>
                <a:latin typeface="Arial"/>
              </a:rPr>
              <a:t>do not understand CDE’s objective</a:t>
            </a:r>
            <a:r>
              <a:rPr lang="en-US" sz="1500" kern="0" dirty="0">
                <a:solidFill>
                  <a:srgbClr val="000000"/>
                </a:solidFill>
                <a:latin typeface="Arial"/>
              </a:rPr>
              <a:t>; respondents requested more technical opportunities to enhance job skills / knowledge   </a:t>
            </a:r>
          </a:p>
          <a:p>
            <a:pPr marL="214313" indent="-214313" defTabSz="685800">
              <a:defRPr/>
            </a:pPr>
            <a:r>
              <a:rPr lang="en-US" sz="1500" kern="0" dirty="0">
                <a:solidFill>
                  <a:srgbClr val="000000"/>
                </a:solidFill>
                <a:latin typeface="Arial"/>
              </a:rPr>
              <a:t>Half had a </a:t>
            </a:r>
            <a:r>
              <a:rPr lang="en-US" sz="1500" kern="0" dirty="0" err="1">
                <a:solidFill>
                  <a:srgbClr val="000000"/>
                </a:solidFill>
                <a:latin typeface="Arial"/>
              </a:rPr>
              <a:t>MyVector</a:t>
            </a:r>
            <a:r>
              <a:rPr lang="en-US" sz="1500" kern="0" dirty="0">
                <a:solidFill>
                  <a:srgbClr val="000000"/>
                </a:solidFill>
                <a:latin typeface="Arial"/>
              </a:rPr>
              <a:t> account, but few have used the site enough to be proficient</a:t>
            </a:r>
          </a:p>
          <a:p>
            <a:pPr marL="214313" indent="-214313" defTabSz="685800">
              <a:defRPr/>
            </a:pPr>
            <a:r>
              <a:rPr lang="en-US" sz="1500" kern="0" dirty="0">
                <a:solidFill>
                  <a:srgbClr val="000000"/>
                </a:solidFill>
                <a:latin typeface="Arial"/>
              </a:rPr>
              <a:t>Majority believed supervisors supported their development and would assess their application fairly, yet </a:t>
            </a:r>
            <a:r>
              <a:rPr lang="en-US" sz="1500" u="sng" kern="0" dirty="0">
                <a:solidFill>
                  <a:srgbClr val="000000"/>
                </a:solidFill>
                <a:latin typeface="Arial"/>
              </a:rPr>
              <a:t>most had not ever talked to the supervisor about CDE</a:t>
            </a:r>
          </a:p>
          <a:p>
            <a:pPr marL="214313" indent="-214313" defTabSz="685800">
              <a:defRPr/>
            </a:pPr>
            <a:r>
              <a:rPr lang="en-US" sz="1500" kern="0" dirty="0" smtClean="0">
                <a:solidFill>
                  <a:srgbClr val="000000"/>
                </a:solidFill>
                <a:latin typeface="Arial"/>
              </a:rPr>
              <a:t>Perceived </a:t>
            </a:r>
            <a:r>
              <a:rPr lang="en-US" sz="1500" kern="0" dirty="0">
                <a:solidFill>
                  <a:srgbClr val="000000"/>
                </a:solidFill>
                <a:latin typeface="Arial"/>
              </a:rPr>
              <a:t>bias in the CDE selection </a:t>
            </a:r>
            <a:r>
              <a:rPr lang="en-US" sz="1500" kern="0" dirty="0" smtClean="0">
                <a:solidFill>
                  <a:srgbClr val="000000"/>
                </a:solidFill>
                <a:latin typeface="Arial"/>
              </a:rPr>
              <a:t>process</a:t>
            </a:r>
            <a:endParaRPr lang="en-US" sz="1500" kern="0" dirty="0">
              <a:solidFill>
                <a:srgbClr val="000000"/>
              </a:solidFill>
              <a:latin typeface="Arial"/>
            </a:endParaRPr>
          </a:p>
          <a:p>
            <a:pPr marL="516731" lvl="1" indent="-211931" defTabSz="685800">
              <a:defRPr/>
            </a:pPr>
            <a:r>
              <a:rPr lang="en-US" sz="1500" kern="0" dirty="0">
                <a:solidFill>
                  <a:srgbClr val="000000"/>
                </a:solidFill>
                <a:latin typeface="Arial"/>
              </a:rPr>
              <a:t>Career civilians perceived a disadvantage compared to those with military experience</a:t>
            </a:r>
          </a:p>
          <a:p>
            <a:pPr marL="516731" lvl="1" indent="-211931" defTabSz="685800">
              <a:defRPr/>
            </a:pPr>
            <a:r>
              <a:rPr lang="en-US" sz="1500" kern="0" dirty="0">
                <a:solidFill>
                  <a:srgbClr val="000000"/>
                </a:solidFill>
                <a:latin typeface="Arial"/>
              </a:rPr>
              <a:t>Prior enlisted members perceived a disadvantage compared to prior officers </a:t>
            </a:r>
            <a:endParaRPr lang="en-US" sz="1500" kern="0" dirty="0" smtClean="0">
              <a:solidFill>
                <a:srgbClr val="000000"/>
              </a:solidFill>
              <a:latin typeface="Arial"/>
            </a:endParaRPr>
          </a:p>
          <a:p>
            <a:pPr marL="516731" lvl="1" indent="-211931" defTabSz="685800">
              <a:defRPr/>
            </a:pPr>
            <a:r>
              <a:rPr lang="en-US" sz="1500" kern="0" dirty="0">
                <a:solidFill>
                  <a:srgbClr val="000000"/>
                </a:solidFill>
              </a:rPr>
              <a:t>16% more black respondents felt disadvantaged for selection based on race </a:t>
            </a:r>
            <a:endParaRPr lang="en-US" sz="1500" kern="0" dirty="0">
              <a:solidFill>
                <a:srgbClr val="000000"/>
              </a:solidFill>
              <a:latin typeface="Arial"/>
            </a:endParaRPr>
          </a:p>
          <a:p>
            <a:pPr marL="214313" indent="-214313" defTabSz="685800">
              <a:defRPr/>
            </a:pPr>
            <a:r>
              <a:rPr lang="en-US" sz="1500" kern="0" dirty="0">
                <a:solidFill>
                  <a:srgbClr val="000000"/>
                </a:solidFill>
                <a:latin typeface="Arial"/>
              </a:rPr>
              <a:t>GS-11 and below are less likely to know about, apply for, and talk with their supervisors about CDE</a:t>
            </a:r>
          </a:p>
          <a:p>
            <a:pPr marL="214313" indent="-214313" defTabSz="685800">
              <a:defRPr/>
            </a:pPr>
            <a:r>
              <a:rPr lang="en-US" sz="1500" kern="0" dirty="0">
                <a:solidFill>
                  <a:srgbClr val="000000"/>
                </a:solidFill>
                <a:latin typeface="Arial"/>
              </a:rPr>
              <a:t>Short courses appealed to more respondents than lengthier programs</a:t>
            </a:r>
          </a:p>
        </p:txBody>
      </p:sp>
      <p:sp>
        <p:nvSpPr>
          <p:cNvPr id="5" name="Title 3"/>
          <p:cNvSpPr txBox="1">
            <a:spLocks/>
          </p:cNvSpPr>
          <p:nvPr/>
        </p:nvSpPr>
        <p:spPr bwMode="auto">
          <a:xfrm>
            <a:off x="1663304" y="528145"/>
            <a:ext cx="71437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r" rtl="0" eaLnBrk="1" fontAlgn="base" hangingPunct="1">
              <a:spcBef>
                <a:spcPct val="0"/>
              </a:spcBef>
              <a:spcAft>
                <a:spcPct val="0"/>
              </a:spcAft>
              <a:defRPr sz="3600" b="1" i="1">
                <a:solidFill>
                  <a:srgbClr val="151C77"/>
                </a:solidFill>
                <a:latin typeface="+mj-lt"/>
                <a:ea typeface="+mj-ea"/>
                <a:cs typeface="+mj-cs"/>
              </a:defRPr>
            </a:lvl1pPr>
            <a:lvl2pPr algn="r" rtl="0" eaLnBrk="1" fontAlgn="base" hangingPunct="1">
              <a:spcBef>
                <a:spcPct val="0"/>
              </a:spcBef>
              <a:spcAft>
                <a:spcPct val="0"/>
              </a:spcAft>
              <a:defRPr sz="3600" b="1" i="1">
                <a:solidFill>
                  <a:srgbClr val="151C77"/>
                </a:solidFill>
                <a:latin typeface="Arial" charset="0"/>
              </a:defRPr>
            </a:lvl2pPr>
            <a:lvl3pPr algn="r" rtl="0" eaLnBrk="1" fontAlgn="base" hangingPunct="1">
              <a:spcBef>
                <a:spcPct val="0"/>
              </a:spcBef>
              <a:spcAft>
                <a:spcPct val="0"/>
              </a:spcAft>
              <a:defRPr sz="3600" b="1" i="1">
                <a:solidFill>
                  <a:srgbClr val="151C77"/>
                </a:solidFill>
                <a:latin typeface="Arial" charset="0"/>
              </a:defRPr>
            </a:lvl3pPr>
            <a:lvl4pPr algn="r" rtl="0" eaLnBrk="1" fontAlgn="base" hangingPunct="1">
              <a:spcBef>
                <a:spcPct val="0"/>
              </a:spcBef>
              <a:spcAft>
                <a:spcPct val="0"/>
              </a:spcAft>
              <a:defRPr sz="3600" b="1" i="1">
                <a:solidFill>
                  <a:srgbClr val="151C77"/>
                </a:solidFill>
                <a:latin typeface="Arial" charset="0"/>
              </a:defRPr>
            </a:lvl4pPr>
            <a:lvl5pPr algn="r" rtl="0" eaLnBrk="1" fontAlgn="base" hangingPunct="1">
              <a:spcBef>
                <a:spcPct val="0"/>
              </a:spcBef>
              <a:spcAft>
                <a:spcPct val="0"/>
              </a:spcAft>
              <a:defRPr sz="3600" b="1" i="1">
                <a:solidFill>
                  <a:srgbClr val="151C77"/>
                </a:solidFill>
                <a:latin typeface="Arial" charset="0"/>
              </a:defRPr>
            </a:lvl5pPr>
            <a:lvl6pPr marL="457200" algn="r" rtl="0" eaLnBrk="1" fontAlgn="base" hangingPunct="1">
              <a:spcBef>
                <a:spcPct val="0"/>
              </a:spcBef>
              <a:spcAft>
                <a:spcPct val="0"/>
              </a:spcAft>
              <a:defRPr sz="3600" b="1" i="1">
                <a:solidFill>
                  <a:srgbClr val="151C77"/>
                </a:solidFill>
                <a:latin typeface="Arial" charset="0"/>
              </a:defRPr>
            </a:lvl6pPr>
            <a:lvl7pPr marL="914400" algn="r" rtl="0" eaLnBrk="1" fontAlgn="base" hangingPunct="1">
              <a:spcBef>
                <a:spcPct val="0"/>
              </a:spcBef>
              <a:spcAft>
                <a:spcPct val="0"/>
              </a:spcAft>
              <a:defRPr sz="3600" b="1" i="1">
                <a:solidFill>
                  <a:srgbClr val="151C77"/>
                </a:solidFill>
                <a:latin typeface="Arial" charset="0"/>
              </a:defRPr>
            </a:lvl7pPr>
            <a:lvl8pPr marL="1371600" algn="r" rtl="0" eaLnBrk="1" fontAlgn="base" hangingPunct="1">
              <a:spcBef>
                <a:spcPct val="0"/>
              </a:spcBef>
              <a:spcAft>
                <a:spcPct val="0"/>
              </a:spcAft>
              <a:defRPr sz="3600" b="1" i="1">
                <a:solidFill>
                  <a:srgbClr val="151C77"/>
                </a:solidFill>
                <a:latin typeface="Arial" charset="0"/>
              </a:defRPr>
            </a:lvl8pPr>
            <a:lvl9pPr marL="1828800" algn="r" rtl="0" eaLnBrk="1" fontAlgn="base" hangingPunct="1">
              <a:spcBef>
                <a:spcPct val="0"/>
              </a:spcBef>
              <a:spcAft>
                <a:spcPct val="0"/>
              </a:spcAft>
              <a:defRPr sz="3600" b="1" i="1">
                <a:solidFill>
                  <a:srgbClr val="151C77"/>
                </a:solidFill>
                <a:latin typeface="Arial" charset="0"/>
              </a:defRPr>
            </a:lvl9pPr>
          </a:lstStyle>
          <a:p>
            <a:pPr defTabSz="685800">
              <a:defRPr/>
            </a:pPr>
            <a:r>
              <a:rPr lang="en-US" sz="2700" i="0" kern="0" dirty="0" smtClean="0">
                <a:latin typeface="Arial"/>
              </a:rPr>
              <a:t>AF CDE Survey Take-</a:t>
            </a:r>
            <a:r>
              <a:rPr lang="en-US" sz="2700" i="0" kern="0" dirty="0" err="1" smtClean="0">
                <a:latin typeface="Arial"/>
              </a:rPr>
              <a:t>Aways</a:t>
            </a:r>
            <a:endParaRPr lang="en-US" sz="2700" kern="0" dirty="0">
              <a:latin typeface="Arial"/>
            </a:endParaRPr>
          </a:p>
        </p:txBody>
      </p:sp>
    </p:spTree>
    <p:extLst>
      <p:ext uri="{BB962C8B-B14F-4D97-AF65-F5344CB8AC3E}">
        <p14:creationId xmlns:p14="http://schemas.microsoft.com/office/powerpoint/2010/main" val="1870043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C41B5DA-EE3E-4700-BA85-F3256C82A1B7}" type="slidenum">
              <a:rPr lang="en-US" altLang="en-US" sz="1000" b="0" smtClean="0">
                <a:solidFill>
                  <a:srgbClr val="7F7F7F"/>
                </a:solidFill>
              </a:rPr>
              <a:pPr>
                <a:spcBef>
                  <a:spcPct val="0"/>
                </a:spcBef>
                <a:buClrTx/>
                <a:buSzTx/>
                <a:buFontTx/>
                <a:buNone/>
              </a:pPr>
              <a:t>7</a:t>
            </a:fld>
            <a:endParaRPr lang="en-US" altLang="en-US" sz="1000" b="0" smtClean="0">
              <a:solidFill>
                <a:srgbClr val="808080"/>
              </a:solidFill>
            </a:endParaRPr>
          </a:p>
        </p:txBody>
      </p:sp>
      <p:sp>
        <p:nvSpPr>
          <p:cNvPr id="71683" name="Rectangle 3"/>
          <p:cNvSpPr>
            <a:spLocks noChangeArrowheads="1"/>
          </p:cNvSpPr>
          <p:nvPr/>
        </p:nvSpPr>
        <p:spPr bwMode="auto">
          <a:xfrm>
            <a:off x="623888" y="3082925"/>
            <a:ext cx="79359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r>
              <a:rPr lang="en-US" altLang="en-US" sz="4400" dirty="0" smtClean="0">
                <a:solidFill>
                  <a:srgbClr val="151C77"/>
                </a:solidFill>
              </a:rPr>
              <a:t>Where do I start?</a:t>
            </a:r>
            <a:endParaRPr lang="en-US" altLang="en-US" sz="4400" dirty="0">
              <a:solidFill>
                <a:srgbClr val="000000"/>
              </a:solidFill>
            </a:endParaRPr>
          </a:p>
        </p:txBody>
      </p:sp>
    </p:spTree>
    <p:extLst>
      <p:ext uri="{BB962C8B-B14F-4D97-AF65-F5344CB8AC3E}">
        <p14:creationId xmlns:p14="http://schemas.microsoft.com/office/powerpoint/2010/main" val="1245428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3"/>
          <p:cNvSpPr>
            <a:spLocks noGrp="1" noChangeArrowheads="1"/>
          </p:cNvSpPr>
          <p:nvPr>
            <p:ph type="title" idx="4294967295"/>
          </p:nvPr>
        </p:nvSpPr>
        <p:spPr>
          <a:xfrm>
            <a:off x="1920875" y="238125"/>
            <a:ext cx="6904038" cy="846138"/>
          </a:xfrm>
        </p:spPr>
        <p:txBody>
          <a:bodyPr anchor="t"/>
          <a:lstStyle/>
          <a:p>
            <a:pPr marL="285750" indent="-285750">
              <a:lnSpc>
                <a:spcPct val="90000"/>
              </a:lnSpc>
              <a:spcBef>
                <a:spcPct val="70000"/>
              </a:spcBef>
              <a:buClr>
                <a:srgbClr val="151C77"/>
              </a:buClr>
              <a:buSzPct val="80000"/>
              <a:buFont typeface="Wingdings" panose="05000000000000000000" pitchFamily="2" charset="2"/>
              <a:buNone/>
            </a:pPr>
            <a:r>
              <a:rPr lang="en-US" altLang="en-US" sz="3200" dirty="0" smtClean="0"/>
              <a:t>What’s Valued</a:t>
            </a:r>
            <a:br>
              <a:rPr lang="en-US" altLang="en-US" sz="3200" dirty="0" smtClean="0"/>
            </a:br>
            <a:r>
              <a:rPr lang="en-US" altLang="en-US" sz="2800" dirty="0" smtClean="0"/>
              <a:t>FM Career Field and the Air Force</a:t>
            </a:r>
          </a:p>
        </p:txBody>
      </p:sp>
      <p:sp>
        <p:nvSpPr>
          <p:cNvPr id="32771" name="Text Box 5"/>
          <p:cNvSpPr txBox="1">
            <a:spLocks noChangeArrowheads="1"/>
          </p:cNvSpPr>
          <p:nvPr/>
        </p:nvSpPr>
        <p:spPr bwMode="auto">
          <a:xfrm>
            <a:off x="-85725" y="1331913"/>
            <a:ext cx="1841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a:lnSpc>
                <a:spcPct val="150000"/>
              </a:lnSpc>
              <a:spcBef>
                <a:spcPct val="0"/>
              </a:spcBef>
              <a:buClrTx/>
              <a:buSzTx/>
              <a:buFontTx/>
              <a:buNone/>
            </a:pPr>
            <a:endParaRPr lang="en-US" altLang="en-US" sz="1600">
              <a:solidFill>
                <a:schemeClr val="bg2"/>
              </a:solidFill>
            </a:endParaRPr>
          </a:p>
        </p:txBody>
      </p:sp>
      <p:sp>
        <p:nvSpPr>
          <p:cNvPr id="32772" name="TextBox 2"/>
          <p:cNvSpPr txBox="1">
            <a:spLocks noChangeArrowheads="1"/>
          </p:cNvSpPr>
          <p:nvPr/>
        </p:nvSpPr>
        <p:spPr bwMode="auto">
          <a:xfrm>
            <a:off x="4897438" y="4003675"/>
            <a:ext cx="185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endParaRPr lang="en-US" altLang="en-US" sz="1400" b="0"/>
          </a:p>
        </p:txBody>
      </p:sp>
      <p:pic>
        <p:nvPicPr>
          <p:cNvPr id="3277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 y="1270000"/>
            <a:ext cx="4725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4941888" y="3956050"/>
            <a:ext cx="3927475"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l" rtl="0" eaLnBrk="0" fontAlgn="base" hangingPunct="0">
              <a:spcBef>
                <a:spcPct val="50000"/>
              </a:spcBef>
              <a:spcAft>
                <a:spcPct val="0"/>
              </a:spcAft>
              <a:buClr>
                <a:srgbClr val="151C77"/>
              </a:buClr>
              <a:buSzPct val="80000"/>
              <a:buFont typeface="Wingdings" panose="05000000000000000000"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a:spcBef>
                <a:spcPts val="600"/>
              </a:spcBef>
              <a:defRPr/>
            </a:pPr>
            <a:r>
              <a:rPr lang="en-US" altLang="en-US" sz="1800" kern="0" dirty="0" smtClean="0">
                <a:solidFill>
                  <a:srgbClr val="002060"/>
                </a:solidFill>
              </a:rPr>
              <a:t>Performance</a:t>
            </a:r>
          </a:p>
          <a:p>
            <a:pPr>
              <a:spcBef>
                <a:spcPts val="600"/>
              </a:spcBef>
              <a:defRPr/>
            </a:pPr>
            <a:r>
              <a:rPr lang="en-US" altLang="en-US" sz="1800" kern="0" dirty="0" smtClean="0">
                <a:solidFill>
                  <a:srgbClr val="002060"/>
                </a:solidFill>
              </a:rPr>
              <a:t>Leadership</a:t>
            </a:r>
          </a:p>
          <a:p>
            <a:pPr>
              <a:spcBef>
                <a:spcPts val="600"/>
              </a:spcBef>
              <a:defRPr/>
            </a:pPr>
            <a:r>
              <a:rPr lang="en-US" altLang="en-US" sz="1800" kern="0" dirty="0" smtClean="0">
                <a:solidFill>
                  <a:srgbClr val="002060"/>
                </a:solidFill>
              </a:rPr>
              <a:t>Experience</a:t>
            </a:r>
          </a:p>
          <a:p>
            <a:pPr>
              <a:spcBef>
                <a:spcPts val="600"/>
              </a:spcBef>
              <a:defRPr/>
            </a:pPr>
            <a:r>
              <a:rPr lang="en-US" altLang="en-US" sz="1800" kern="0" dirty="0" smtClean="0">
                <a:solidFill>
                  <a:srgbClr val="002060"/>
                </a:solidFill>
              </a:rPr>
              <a:t>Training</a:t>
            </a:r>
          </a:p>
          <a:p>
            <a:pPr>
              <a:spcBef>
                <a:spcPts val="600"/>
              </a:spcBef>
              <a:defRPr/>
            </a:pPr>
            <a:r>
              <a:rPr lang="en-US" altLang="en-US" sz="1800" kern="0" dirty="0" smtClean="0">
                <a:solidFill>
                  <a:srgbClr val="002060"/>
                </a:solidFill>
              </a:rPr>
              <a:t>Certifications (if applicable)</a:t>
            </a:r>
          </a:p>
          <a:p>
            <a:pPr>
              <a:spcBef>
                <a:spcPts val="600"/>
              </a:spcBef>
              <a:defRPr/>
            </a:pPr>
            <a:r>
              <a:rPr lang="en-US" altLang="en-US" sz="1800" kern="0" dirty="0" smtClean="0">
                <a:solidFill>
                  <a:srgbClr val="002060"/>
                </a:solidFill>
              </a:rPr>
              <a:t>Education</a:t>
            </a:r>
          </a:p>
        </p:txBody>
      </p:sp>
      <p:sp>
        <p:nvSpPr>
          <p:cNvPr id="3" name="Rectangle 2"/>
          <p:cNvSpPr/>
          <p:nvPr/>
        </p:nvSpPr>
        <p:spPr bwMode="auto">
          <a:xfrm>
            <a:off x="4941991" y="1270076"/>
            <a:ext cx="3539853" cy="520624"/>
          </a:xfrm>
          <a:prstGeom prst="rect">
            <a:avLst/>
          </a:prstGeom>
          <a:solidFill>
            <a:srgbClr val="CCECFF"/>
          </a:solidFill>
          <a:ln w="28575" cap="flat" cmpd="sng" algn="ctr">
            <a:solidFill>
              <a:schemeClr val="tx1"/>
            </a:solidFill>
            <a:prstDash val="solid"/>
            <a:round/>
            <a:headEnd type="none" w="med" len="med"/>
            <a:tailEnd type="none" w="med" len="med"/>
          </a:ln>
          <a:effectLst/>
        </p:spPr>
        <p:txBody>
          <a:bodyPr anchor="ctr"/>
          <a:lstStyle/>
          <a:p>
            <a:pPr algn="ctr">
              <a:spcBef>
                <a:spcPts val="600"/>
              </a:spcBef>
              <a:defRPr/>
            </a:pPr>
            <a:r>
              <a:rPr lang="en-US" sz="2000" b="1" dirty="0">
                <a:latin typeface="Arial" charset="0"/>
              </a:rPr>
              <a:t>Engaged Airman</a:t>
            </a:r>
          </a:p>
        </p:txBody>
      </p:sp>
      <p:sp>
        <p:nvSpPr>
          <p:cNvPr id="10" name="Rectangle 3"/>
          <p:cNvSpPr txBox="1">
            <a:spLocks noChangeArrowheads="1"/>
          </p:cNvSpPr>
          <p:nvPr/>
        </p:nvSpPr>
        <p:spPr bwMode="auto">
          <a:xfrm>
            <a:off x="4941888" y="1841500"/>
            <a:ext cx="3540125"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l" rtl="0" eaLnBrk="0" fontAlgn="base" hangingPunct="0">
              <a:spcBef>
                <a:spcPct val="50000"/>
              </a:spcBef>
              <a:spcAft>
                <a:spcPct val="0"/>
              </a:spcAft>
              <a:buClr>
                <a:srgbClr val="151C77"/>
              </a:buClr>
              <a:buSzPct val="80000"/>
              <a:buFont typeface="Wingdings" panose="05000000000000000000"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a:spcBef>
                <a:spcPts val="600"/>
              </a:spcBef>
              <a:defRPr/>
            </a:pPr>
            <a:r>
              <a:rPr lang="en-US" altLang="en-US" sz="1800" kern="0" dirty="0" smtClean="0">
                <a:solidFill>
                  <a:srgbClr val="002060"/>
                </a:solidFill>
              </a:rPr>
              <a:t>Find &amp; serve as a mentor</a:t>
            </a:r>
          </a:p>
          <a:p>
            <a:pPr>
              <a:spcBef>
                <a:spcPts val="600"/>
              </a:spcBef>
              <a:defRPr/>
            </a:pPr>
            <a:r>
              <a:rPr lang="en-US" altLang="en-US" sz="1800" kern="0" dirty="0" smtClean="0">
                <a:solidFill>
                  <a:srgbClr val="002060"/>
                </a:solidFill>
              </a:rPr>
              <a:t>Seek out career feedback</a:t>
            </a:r>
          </a:p>
          <a:p>
            <a:pPr>
              <a:spcBef>
                <a:spcPts val="600"/>
              </a:spcBef>
              <a:defRPr/>
            </a:pPr>
            <a:r>
              <a:rPr lang="en-US" altLang="en-US" sz="1800" kern="0" dirty="0" smtClean="0">
                <a:solidFill>
                  <a:srgbClr val="002060"/>
                </a:solidFill>
              </a:rPr>
              <a:t>Take on leadership roles</a:t>
            </a:r>
          </a:p>
          <a:p>
            <a:pPr>
              <a:spcBef>
                <a:spcPts val="600"/>
              </a:spcBef>
              <a:defRPr/>
            </a:pPr>
            <a:r>
              <a:rPr lang="en-US" altLang="en-US" sz="1800" kern="0" dirty="0" smtClean="0">
                <a:solidFill>
                  <a:srgbClr val="002060"/>
                </a:solidFill>
              </a:rPr>
              <a:t>Build teams</a:t>
            </a:r>
          </a:p>
        </p:txBody>
      </p:sp>
      <p:sp>
        <p:nvSpPr>
          <p:cNvPr id="11" name="Rectangle 10"/>
          <p:cNvSpPr/>
          <p:nvPr/>
        </p:nvSpPr>
        <p:spPr bwMode="auto">
          <a:xfrm>
            <a:off x="4941990" y="3463645"/>
            <a:ext cx="3539853" cy="520624"/>
          </a:xfrm>
          <a:prstGeom prst="rect">
            <a:avLst/>
          </a:prstGeom>
          <a:solidFill>
            <a:srgbClr val="CCECFF"/>
          </a:solidFill>
          <a:ln w="28575" cap="flat" cmpd="sng" algn="ctr">
            <a:solidFill>
              <a:schemeClr val="tx1"/>
            </a:solidFill>
            <a:prstDash val="solid"/>
            <a:round/>
            <a:headEnd type="none" w="med" len="med"/>
            <a:tailEnd type="none" w="med" len="med"/>
          </a:ln>
          <a:effectLst/>
        </p:spPr>
        <p:txBody>
          <a:bodyPr anchor="ctr"/>
          <a:lstStyle/>
          <a:p>
            <a:pPr algn="ctr">
              <a:spcBef>
                <a:spcPts val="600"/>
              </a:spcBef>
              <a:defRPr/>
            </a:pPr>
            <a:r>
              <a:rPr lang="en-US" sz="2000" b="1" dirty="0">
                <a:latin typeface="Arial" charset="0"/>
              </a:rPr>
              <a:t>Values / Growth</a:t>
            </a:r>
          </a:p>
        </p:txBody>
      </p:sp>
    </p:spTree>
    <p:extLst>
      <p:ext uri="{BB962C8B-B14F-4D97-AF65-F5344CB8AC3E}">
        <p14:creationId xmlns:p14="http://schemas.microsoft.com/office/powerpoint/2010/main" val="960459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4"/>
          <p:cNvSpPr>
            <a:spLocks noGrp="1"/>
          </p:cNvSpPr>
          <p:nvPr>
            <p:ph type="title"/>
          </p:nvPr>
        </p:nvSpPr>
        <p:spPr>
          <a:xfrm>
            <a:off x="1663700" y="191588"/>
            <a:ext cx="7132638" cy="1027611"/>
          </a:xfrm>
        </p:spPr>
        <p:txBody>
          <a:bodyPr/>
          <a:lstStyle/>
          <a:p>
            <a:r>
              <a:rPr lang="en-US" altLang="en-US" dirty="0" smtClean="0"/>
              <a:t>Assess Your Gaps</a:t>
            </a:r>
            <a:br>
              <a:rPr lang="en-US" altLang="en-US" dirty="0" smtClean="0"/>
            </a:br>
            <a:r>
              <a:rPr lang="en-US" altLang="en-US" sz="2800" dirty="0" smtClean="0"/>
              <a:t>Do you See Potential Barriers?</a:t>
            </a:r>
          </a:p>
        </p:txBody>
      </p:sp>
      <p:sp>
        <p:nvSpPr>
          <p:cNvPr id="4" name="Slide Number Placeholder 3"/>
          <p:cNvSpPr>
            <a:spLocks noGrp="1"/>
          </p:cNvSpPr>
          <p:nvPr>
            <p:ph type="sldNum" sz="quarter" idx="11"/>
          </p:nvPr>
        </p:nvSpPr>
        <p:spPr/>
        <p:txBody>
          <a:bodyPr/>
          <a:lstStyle/>
          <a:p>
            <a:pPr>
              <a:defRPr/>
            </a:pPr>
            <a:fld id="{973A6F43-8956-4539-AC10-FF45003224D7}" type="slidenum">
              <a:rPr lang="en-US" smtClean="0"/>
              <a:pPr>
                <a:defRPr/>
              </a:pPr>
              <a:t>9</a:t>
            </a:fld>
            <a:endParaRPr lang="en-US" dirty="0">
              <a:solidFill>
                <a:schemeClr val="bg2"/>
              </a:solidFill>
            </a:endParaRPr>
          </a:p>
        </p:txBody>
      </p:sp>
      <p:pic>
        <p:nvPicPr>
          <p:cNvPr id="4096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6263" y="1409700"/>
            <a:ext cx="8085137"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0115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A3D0D5900AC6408F27F7C407F7BA60" ma:contentTypeVersion="4" ma:contentTypeDescription="Create a new document." ma:contentTypeScope="" ma:versionID="22c8433d5ab8505f7e1407590b8e14f2">
  <xsd:schema xmlns:xsd="http://www.w3.org/2001/XMLSchema" xmlns:xs="http://www.w3.org/2001/XMLSchema" xmlns:p="http://schemas.microsoft.com/office/2006/metadata/properties" xmlns:ns2="8f5bf3a6-89a1-485d-b54d-61b73a378d42" targetNamespace="http://schemas.microsoft.com/office/2006/metadata/properties" ma:root="true" ma:fieldsID="7f536c7c7088b072c363cd9f199540c5" ns2:_="">
    <xsd:import namespace="8f5bf3a6-89a1-485d-b54d-61b73a378d42"/>
    <xsd:element name="properties">
      <xsd:complexType>
        <xsd:sequence>
          <xsd:element name="documentManagement">
            <xsd:complexType>
              <xsd:all>
                <xsd:element ref="ns2:Audience"/>
                <xsd:element ref="ns2:MediaServiceMetadata" minOccurs="0"/>
                <xsd:element ref="ns2:MediaServiceFast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5bf3a6-89a1-485d-b54d-61b73a378d42" elementFormDefault="qualified">
    <xsd:import namespace="http://schemas.microsoft.com/office/2006/documentManagement/types"/>
    <xsd:import namespace="http://schemas.microsoft.com/office/infopath/2007/PartnerControls"/>
    <xsd:element name="Audience" ma:index="8" ma:displayName="Audience" ma:default="All" ma:format="Dropdown" ma:internalName="Audience">
      <xsd:simpleType>
        <xsd:restriction base="dms:Choice">
          <xsd:enumeration value="All"/>
          <xsd:enumeration value="Employee"/>
          <xsd:enumeration value="Supervisor/Endorser/Reviewer"/>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udience xmlns="8f5bf3a6-89a1-485d-b54d-61b73a378d42">All</Audie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51FE0A-394C-4175-8C3E-76834047AC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5bf3a6-89a1-485d-b54d-61b73a378d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1AC834-7340-44C4-A7DC-0201B79F3DAC}">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8f5bf3a6-89a1-485d-b54d-61b73a378d42"/>
    <ds:schemaRef ds:uri="http://www.w3.org/XML/1998/namespace"/>
  </ds:schemaRefs>
</ds:datastoreItem>
</file>

<file path=customXml/itemProps3.xml><?xml version="1.0" encoding="utf-8"?>
<ds:datastoreItem xmlns:ds="http://schemas.openxmlformats.org/officeDocument/2006/customXml" ds:itemID="{7526F8BD-B5F2-4D70-9EDF-304912755C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23158</TotalTime>
  <Words>2618</Words>
  <Application>Microsoft Office PowerPoint</Application>
  <PresentationFormat>On-screen Show (4:3)</PresentationFormat>
  <Paragraphs>320</Paragraphs>
  <Slides>19</Slides>
  <Notes>10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19</vt:i4>
      </vt:variant>
    </vt:vector>
  </HeadingPairs>
  <TitlesOfParts>
    <vt:vector size="33" baseType="lpstr">
      <vt:lpstr>Arial</vt:lpstr>
      <vt:lpstr>Arial (Headings)</vt:lpstr>
      <vt:lpstr>Arial Black</vt:lpstr>
      <vt:lpstr>Calibri</vt:lpstr>
      <vt:lpstr>Century Schoolbook</vt:lpstr>
      <vt:lpstr>Garamond</vt:lpstr>
      <vt:lpstr>Helvetica Condensed Medium</vt:lpstr>
      <vt:lpstr>Times New Roman</vt:lpstr>
      <vt:lpstr>Wingdings</vt:lpstr>
      <vt:lpstr>Custom Design</vt:lpstr>
      <vt:lpstr>1_Custom Design</vt:lpstr>
      <vt:lpstr>2_Custom Design</vt:lpstr>
      <vt:lpstr>1_USAF(Unclas)</vt:lpstr>
      <vt:lpstr>Office Theme</vt:lpstr>
      <vt:lpstr>Air Force Special Operations Command</vt:lpstr>
      <vt:lpstr>PowerPoint Presentation</vt:lpstr>
      <vt:lpstr>Developmental Opportunities  Civilian Developmental Education (CDE)</vt:lpstr>
      <vt:lpstr>Why CDE?</vt:lpstr>
      <vt:lpstr>AF CDE Survey Feedback</vt:lpstr>
      <vt:lpstr>PowerPoint Presentation</vt:lpstr>
      <vt:lpstr>PowerPoint Presentation</vt:lpstr>
      <vt:lpstr>What’s Valued FM Career Field and the Air Force</vt:lpstr>
      <vt:lpstr>Assess Your Gaps Do you See Potential Barriers?</vt:lpstr>
      <vt:lpstr> AY23 CDE Portfolio</vt:lpstr>
      <vt:lpstr>PowerPoint Presentation</vt:lpstr>
      <vt:lpstr>PowerPoint Presentation</vt:lpstr>
      <vt:lpstr>Developmental Opportunities - CDE  Important Tips to Remember</vt:lpstr>
      <vt:lpstr>AY23 Information: Timeline</vt:lpstr>
      <vt:lpstr>AY23 Information: CDE Changes </vt:lpstr>
      <vt:lpstr>Lessons Learned AY22 FM Civilian DT </vt:lpstr>
      <vt:lpstr>Who Is Your Development Team Representative </vt:lpstr>
      <vt:lpstr>Resources</vt:lpstr>
      <vt:lpstr>PowerPoint Presentation</vt:lpstr>
    </vt:vector>
  </TitlesOfParts>
  <Company>AFPC/CCX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AFPC CC Approved Template</dc:title>
  <dc:creator>Maj David Evans</dc:creator>
  <cp:lastModifiedBy>DECOCKER, JEFFREY M CIV USAF AFSOC AFSOC FM/FM</cp:lastModifiedBy>
  <cp:revision>1158</cp:revision>
  <cp:lastPrinted>2022-04-19T23:32:37Z</cp:lastPrinted>
  <dcterms:created xsi:type="dcterms:W3CDTF">2000-04-26T18:38:01Z</dcterms:created>
  <dcterms:modified xsi:type="dcterms:W3CDTF">2022-04-19T23:35:08Z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0x010100B2A3D0D5900AC6408F27F7C407F7BA60</vt:lpwstr>
  </property>
</Properties>
</file>